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75" r:id="rId4"/>
    <p:sldId id="276" r:id="rId5"/>
    <p:sldId id="258" r:id="rId6"/>
    <p:sldId id="259" r:id="rId7"/>
    <p:sldId id="260" r:id="rId8"/>
    <p:sldId id="261" r:id="rId9"/>
    <p:sldId id="273" r:id="rId10"/>
    <p:sldId id="266" r:id="rId11"/>
    <p:sldId id="267" r:id="rId12"/>
    <p:sldId id="268" r:id="rId13"/>
    <p:sldId id="262" r:id="rId14"/>
    <p:sldId id="264" r:id="rId15"/>
    <p:sldId id="271" r:id="rId16"/>
    <p:sldId id="263" r:id="rId17"/>
    <p:sldId id="269" r:id="rId18"/>
    <p:sldId id="274" r:id="rId19"/>
    <p:sldId id="270"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2AFEAF7-7E6E-407E-B4CF-D9BB74F6A410}" type="slidenum">
              <a:rPr lang="zh-CN" altLang="en-US" smtClean="0"/>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FEAF7-7E6E-407E-B4CF-D9BB74F6A4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FEAF7-7E6E-407E-B4CF-D9BB74F6A4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FEAF7-7E6E-407E-B4CF-D9BB74F6A410}" type="slidenum">
              <a:rPr lang="zh-CN" altLang="en-US" smtClean="0"/>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02AFEAF7-7E6E-407E-B4CF-D9BB74F6A410}"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AFEAF7-7E6E-407E-B4CF-D9BB74F6A410}" type="slidenum">
              <a:rPr lang="zh-CN" altLang="en-US" smtClean="0"/>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AFEAF7-7E6E-407E-B4CF-D9BB74F6A410}" type="slidenum">
              <a:rPr lang="zh-CN" altLang="en-US" smtClean="0"/>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AFEAF7-7E6E-407E-B4CF-D9BB74F6A4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AFEAF7-7E6E-407E-B4CF-D9BB74F6A4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AFEAF7-7E6E-407E-B4CF-D9BB74F6A410}" type="slidenum">
              <a:rPr lang="zh-CN" altLang="en-US" smtClean="0"/>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07AF16A-AB16-4160-B65C-076812075D0B}" type="datetimeFigureOut">
              <a:rPr lang="zh-CN" altLang="en-US" smtClean="0"/>
              <a:t>2014/9/10</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02AFEAF7-7E6E-407E-B4CF-D9BB74F6A410}" type="slidenum">
              <a:rPr lang="zh-CN" altLang="en-US" smtClean="0"/>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07AF16A-AB16-4160-B65C-076812075D0B}" type="datetimeFigureOut">
              <a:rPr lang="zh-CN" altLang="en-US" smtClean="0"/>
              <a:t>2014/9/10</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2AFEAF7-7E6E-407E-B4CF-D9BB74F6A4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biaolee@gmail.com" TargetMode="External"/><Relationship Id="rId2" Type="http://schemas.openxmlformats.org/officeDocument/2006/relationships/hyperlink" Target="mailto:goontry@126.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gi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5.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3501008"/>
            <a:ext cx="7848872" cy="1236712"/>
          </a:xfrm>
        </p:spPr>
        <p:txBody>
          <a:bodyPr>
            <a:noAutofit/>
          </a:bodyPr>
          <a:lstStyle/>
          <a:p>
            <a:r>
              <a:rPr lang="en-US" altLang="zh-CN" sz="3600" b="1" dirty="0" err="1" smtClean="0"/>
              <a:t>Chunbiao</a:t>
            </a:r>
            <a:r>
              <a:rPr lang="en-US" altLang="zh-CN" sz="3600" b="1" dirty="0" smtClean="0"/>
              <a:t> </a:t>
            </a:r>
            <a:r>
              <a:rPr lang="en-US" altLang="zh-CN" sz="3600" b="1" dirty="0" smtClean="0"/>
              <a:t>Li, </a:t>
            </a:r>
            <a:r>
              <a:rPr lang="de-DE" altLang="zh-CN" sz="3600" b="1" dirty="0"/>
              <a:t>Julien Clinton </a:t>
            </a:r>
            <a:r>
              <a:rPr lang="de-DE" altLang="zh-CN" sz="3600" b="1" dirty="0" smtClean="0"/>
              <a:t>Sprott</a:t>
            </a:r>
          </a:p>
          <a:p>
            <a:r>
              <a:rPr lang="de-DE" altLang="zh-CN" sz="3600" b="1" dirty="0" smtClean="0"/>
              <a:t>Wesley Thio, </a:t>
            </a:r>
            <a:r>
              <a:rPr lang="de-DE" altLang="zh-CN" sz="3600" b="1" dirty="0"/>
              <a:t>Huanqiang Zhu</a:t>
            </a:r>
            <a:endParaRPr lang="en-US" altLang="zh-CN" sz="3600" b="1" dirty="0" smtClean="0"/>
          </a:p>
          <a:p>
            <a:r>
              <a:rPr lang="en-US" altLang="zh-CN" sz="3600" b="1" dirty="0" smtClean="0"/>
              <a:t>Email:  </a:t>
            </a:r>
            <a:r>
              <a:rPr lang="en-US" altLang="zh-CN" sz="3600" b="1" dirty="0" smtClean="0">
                <a:hlinkClick r:id="rId2"/>
              </a:rPr>
              <a:t>goontry@126.com</a:t>
            </a:r>
            <a:endParaRPr lang="en-US" altLang="zh-CN" sz="3600" b="1" dirty="0" smtClean="0"/>
          </a:p>
          <a:p>
            <a:r>
              <a:rPr lang="en-US" altLang="zh-CN" sz="3600" b="1" dirty="0" smtClean="0">
                <a:hlinkClick r:id="rId3"/>
              </a:rPr>
              <a:t>chunbiaolee@gmail.com</a:t>
            </a:r>
            <a:endParaRPr lang="en-US" altLang="zh-CN" sz="3600" b="1" dirty="0" smtClean="0"/>
          </a:p>
          <a:p>
            <a:endParaRPr lang="en-US" altLang="zh-CN" sz="3600" b="1" dirty="0" smtClean="0"/>
          </a:p>
          <a:p>
            <a:endParaRPr lang="zh-CN" altLang="en-US" sz="3600" b="1" dirty="0"/>
          </a:p>
        </p:txBody>
      </p:sp>
      <p:sp>
        <p:nvSpPr>
          <p:cNvPr id="2" name="标题 1"/>
          <p:cNvSpPr>
            <a:spLocks noGrp="1"/>
          </p:cNvSpPr>
          <p:nvPr>
            <p:ph type="ctrTitle"/>
          </p:nvPr>
        </p:nvSpPr>
        <p:spPr/>
        <p:txBody>
          <a:bodyPr>
            <a:normAutofit/>
          </a:bodyPr>
          <a:lstStyle/>
          <a:p>
            <a:r>
              <a:rPr lang="de-DE" altLang="zh-CN" b="1" dirty="0"/>
              <a:t>A unique signum switch for chaos and </a:t>
            </a:r>
            <a:r>
              <a:rPr lang="de-DE" altLang="zh-CN" b="1" dirty="0" smtClean="0"/>
              <a:t>hyperchaos</a:t>
            </a:r>
            <a:endParaRPr lang="zh-CN" altLang="en-US" dirty="0"/>
          </a:p>
        </p:txBody>
      </p:sp>
    </p:spTree>
    <p:extLst>
      <p:ext uri="{BB962C8B-B14F-4D97-AF65-F5344CB8AC3E}">
        <p14:creationId xmlns:p14="http://schemas.microsoft.com/office/powerpoint/2010/main" val="60947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253366713"/>
              </p:ext>
            </p:extLst>
          </p:nvPr>
        </p:nvGraphicFramePr>
        <p:xfrm>
          <a:off x="251520" y="1988840"/>
          <a:ext cx="3096344" cy="2377992"/>
        </p:xfrm>
        <a:graphic>
          <a:graphicData uri="http://schemas.openxmlformats.org/presentationml/2006/ole">
            <mc:AlternateContent xmlns:mc="http://schemas.openxmlformats.org/markup-compatibility/2006">
              <mc:Choice xmlns:v="urn:schemas-microsoft-com:vml" Requires="v">
                <p:oleObj spid="_x0000_s5137" name="Equation" r:id="rId3" imgW="1193800" imgH="914400" progId="Equation.DSMT4">
                  <p:embed/>
                </p:oleObj>
              </mc:Choice>
              <mc:Fallback>
                <p:oleObj name="Equation" r:id="rId3" imgW="11938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88840"/>
                        <a:ext cx="3096344" cy="2377992"/>
                      </a:xfrm>
                      <a:prstGeom prst="rect">
                        <a:avLst/>
                      </a:prstGeom>
                      <a:noFill/>
                    </p:spPr>
                  </p:pic>
                </p:oleObj>
              </mc:Fallback>
            </mc:AlternateContent>
          </a:graphicData>
        </a:graphic>
      </p:graphicFrame>
      <p:pic>
        <p:nvPicPr>
          <p:cNvPr id="6" name="图片 5" descr="C:\Users\lichunbiao\Desktop\leplot.gif"/>
          <p:cNvPicPr/>
          <p:nvPr/>
        </p:nvPicPr>
        <p:blipFill rotWithShape="1">
          <a:blip r:embed="rId5">
            <a:extLst>
              <a:ext uri="{28A0092B-C50C-407E-A947-70E740481C1C}">
                <a14:useLocalDpi xmlns:a14="http://schemas.microsoft.com/office/drawing/2010/main" val="0"/>
              </a:ext>
            </a:extLst>
          </a:blip>
          <a:srcRect b="50125"/>
          <a:stretch/>
        </p:blipFill>
        <p:spPr bwMode="auto">
          <a:xfrm>
            <a:off x="3275856" y="332656"/>
            <a:ext cx="5616624" cy="4896544"/>
          </a:xfrm>
          <a:prstGeom prst="rect">
            <a:avLst/>
          </a:prstGeom>
          <a:noFill/>
          <a:ln>
            <a:noFill/>
          </a:ln>
          <a:extLst>
            <a:ext uri="{53640926-AAD7-44D8-BBD7-CCE9431645EC}">
              <a14:shadowObscured xmlns:a14="http://schemas.microsoft.com/office/drawing/2010/main"/>
            </a:ext>
          </a:extLst>
        </p:spPr>
      </p:pic>
      <p:sp>
        <p:nvSpPr>
          <p:cNvPr id="7" name="标题 1"/>
          <p:cNvSpPr>
            <a:spLocks noGrp="1"/>
          </p:cNvSpPr>
          <p:nvPr>
            <p:ph type="title"/>
          </p:nvPr>
        </p:nvSpPr>
        <p:spPr>
          <a:xfrm>
            <a:off x="3638069" y="5382344"/>
            <a:ext cx="5470435" cy="1143000"/>
          </a:xfrm>
        </p:spPr>
        <p:txBody>
          <a:bodyPr>
            <a:normAutofit/>
          </a:bodyPr>
          <a:lstStyle/>
          <a:p>
            <a:pPr algn="ctr"/>
            <a:r>
              <a:rPr lang="en-US" altLang="zh-CN" sz="2800" b="1" dirty="0" err="1">
                <a:latin typeface="Times New Roman" panose="02020603050405020304" pitchFamily="18" charset="0"/>
                <a:cs typeface="Times New Roman" panose="02020603050405020304" pitchFamily="18" charset="0"/>
              </a:rPr>
              <a:t>Lyapunov</a:t>
            </a:r>
            <a:r>
              <a:rPr lang="en-US" altLang="zh-CN" sz="2800" b="1" dirty="0">
                <a:latin typeface="Times New Roman" panose="02020603050405020304" pitchFamily="18" charset="0"/>
                <a:cs typeface="Times New Roman" panose="02020603050405020304" pitchFamily="18" charset="0"/>
              </a:rPr>
              <a:t> exponents of system </a:t>
            </a:r>
            <a:r>
              <a:rPr lang="en-US" altLang="zh-CN" sz="2800" b="1" dirty="0" smtClean="0">
                <a:latin typeface="Times New Roman" panose="02020603050405020304" pitchFamily="18" charset="0"/>
                <a:cs typeface="Times New Roman" panose="02020603050405020304" pitchFamily="18" charset="0"/>
              </a:rPr>
              <a:t>versus </a:t>
            </a:r>
            <a:r>
              <a:rPr lang="en-US" altLang="zh-CN" sz="2800" b="1" i="1" dirty="0">
                <a:latin typeface="Times New Roman" panose="02020603050405020304" pitchFamily="18" charset="0"/>
                <a:cs typeface="Times New Roman" panose="02020603050405020304" pitchFamily="18" charset="0"/>
              </a:rPr>
              <a:t>b</a:t>
            </a:r>
            <a:r>
              <a:rPr lang="en-US" altLang="zh-CN" sz="2800" b="1" dirty="0">
                <a:latin typeface="Times New Roman" panose="02020603050405020304" pitchFamily="18" charset="0"/>
                <a:cs typeface="Times New Roman" panose="02020603050405020304" pitchFamily="18" charset="0"/>
              </a:rPr>
              <a:t> at </a:t>
            </a:r>
            <a:r>
              <a:rPr lang="en-US" altLang="zh-CN" sz="2800" b="1" i="1" dirty="0">
                <a:latin typeface="Times New Roman" panose="02020603050405020304" pitchFamily="18" charset="0"/>
                <a:cs typeface="Times New Roman" panose="02020603050405020304" pitchFamily="18" charset="0"/>
              </a:rPr>
              <a:t>a</a:t>
            </a:r>
            <a:r>
              <a:rPr lang="en-US" altLang="zh-CN" sz="2800" b="1" dirty="0">
                <a:latin typeface="Times New Roman" panose="02020603050405020304" pitchFamily="18" charset="0"/>
                <a:cs typeface="Times New Roman" panose="02020603050405020304" pitchFamily="18" charset="0"/>
              </a:rPr>
              <a:t> = 1</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14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755" y="5373216"/>
            <a:ext cx="7772400" cy="1244352"/>
          </a:xfrm>
        </p:spPr>
        <p:txBody>
          <a:bodyPr>
            <a:normAutofit/>
          </a:bodyPr>
          <a:lstStyle/>
          <a:p>
            <a:pPr algn="ctr"/>
            <a:r>
              <a:rPr lang="en-US" altLang="zh-CN" sz="2000" b="1" dirty="0" err="1"/>
              <a:t>Hyperchaotic</a:t>
            </a:r>
            <a:r>
              <a:rPr lang="en-US" altLang="zh-CN" sz="2000" b="1" dirty="0"/>
              <a:t> attractor </a:t>
            </a:r>
            <a:r>
              <a:rPr lang="en-US" altLang="zh-CN" sz="2000" b="1" dirty="0" smtClean="0"/>
              <a:t>with initial </a:t>
            </a:r>
            <a:r>
              <a:rPr lang="en-US" altLang="zh-CN" sz="2000" b="1" dirty="0"/>
              <a:t>conditions (1, 0, 3, 0) (a) </a:t>
            </a:r>
            <a:r>
              <a:rPr lang="en-US" altLang="zh-CN" sz="2000" b="1" i="1" dirty="0"/>
              <a:t>x-y</a:t>
            </a:r>
            <a:r>
              <a:rPr lang="en-US" altLang="zh-CN" sz="2000" b="1" dirty="0"/>
              <a:t> phase plane, (b) </a:t>
            </a:r>
            <a:r>
              <a:rPr lang="en-US" altLang="zh-CN" sz="2000" b="1" i="1" dirty="0"/>
              <a:t>x-z</a:t>
            </a:r>
            <a:r>
              <a:rPr lang="en-US" altLang="zh-CN" sz="2000" b="1" dirty="0"/>
              <a:t> phase plane, (c) </a:t>
            </a:r>
            <a:r>
              <a:rPr lang="en-US" altLang="zh-CN" sz="2000" b="1" i="1" dirty="0"/>
              <a:t>y-z</a:t>
            </a:r>
            <a:r>
              <a:rPr lang="en-US" altLang="zh-CN" sz="2000" b="1" dirty="0"/>
              <a:t> phase plane, (d) </a:t>
            </a:r>
            <a:r>
              <a:rPr lang="en-US" altLang="zh-CN" sz="2000" b="1" i="1" dirty="0"/>
              <a:t>x-u</a:t>
            </a:r>
            <a:r>
              <a:rPr lang="en-US" altLang="zh-CN" sz="2000" b="1" dirty="0"/>
              <a:t> phase </a:t>
            </a:r>
            <a:r>
              <a:rPr lang="en-US" altLang="zh-CN" sz="2000" b="1" dirty="0" smtClean="0"/>
              <a:t>plane when </a:t>
            </a:r>
            <a:r>
              <a:rPr lang="en-US" altLang="zh-CN" sz="2000" b="1" i="1" dirty="0" smtClean="0"/>
              <a:t>b</a:t>
            </a:r>
            <a:r>
              <a:rPr lang="en-US" altLang="zh-CN" sz="2000" b="1" dirty="0" smtClean="0"/>
              <a:t> = 0.1</a:t>
            </a:r>
            <a:endParaRPr lang="zh-CN" altLang="en-US" sz="2000" b="1" dirty="0"/>
          </a:p>
        </p:txBody>
      </p:sp>
      <p:pic>
        <p:nvPicPr>
          <p:cNvPr id="6148" name="Picture 9" descr="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3"/>
            <a:ext cx="345638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10" descr="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6632"/>
            <a:ext cx="3528392" cy="273630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1" descr="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43" y="2765698"/>
            <a:ext cx="3557441" cy="2607518"/>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2" descr="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955" y="2786446"/>
            <a:ext cx="3591461" cy="2586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6"/>
          <p:cNvSpPr>
            <a:spLocks noChangeArrowheads="1"/>
          </p:cNvSpPr>
          <p:nvPr/>
        </p:nvSpPr>
        <p:spPr bwMode="auto">
          <a:xfrm>
            <a:off x="0" y="413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(b)</a:t>
            </a:r>
            <a:endParaRPr kumimoji="0" lang="en-US" altLang="zh-CN" sz="7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7"/>
          <p:cNvSpPr>
            <a:spLocks noChangeArrowheads="1"/>
          </p:cNvSpPr>
          <p:nvPr/>
        </p:nvSpPr>
        <p:spPr bwMode="auto">
          <a:xfrm>
            <a:off x="0" y="781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(d)</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87398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958408"/>
            <a:ext cx="7772400" cy="782960"/>
          </a:xfrm>
        </p:spPr>
        <p:txBody>
          <a:bodyPr>
            <a:normAutofit fontScale="90000"/>
          </a:bodyPr>
          <a:lstStyle/>
          <a:p>
            <a:pPr algn="ctr"/>
            <a:r>
              <a:rPr lang="en-US" altLang="zh-CN" sz="2400" b="1" dirty="0">
                <a:latin typeface="Times New Roman" panose="02020603050405020304" pitchFamily="18" charset="0"/>
                <a:cs typeface="Times New Roman" panose="02020603050405020304" pitchFamily="18" charset="0"/>
              </a:rPr>
              <a:t>Projection onto the </a:t>
            </a:r>
            <a:r>
              <a:rPr lang="en-US" altLang="zh-CN" sz="2400" b="1" i="1" dirty="0">
                <a:latin typeface="Times New Roman" panose="02020603050405020304" pitchFamily="18" charset="0"/>
                <a:cs typeface="Times New Roman" panose="02020603050405020304" pitchFamily="18" charset="0"/>
              </a:rPr>
              <a:t>x</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y</a:t>
            </a:r>
            <a:r>
              <a:rPr lang="en-US" altLang="zh-CN" sz="2400" b="1" dirty="0">
                <a:latin typeface="Times New Roman" panose="02020603050405020304" pitchFamily="18" charset="0"/>
                <a:cs typeface="Times New Roman" panose="02020603050405020304" pitchFamily="18" charset="0"/>
              </a:rPr>
              <a:t> plane of a cross-section of the attractor at </a:t>
            </a:r>
            <a:r>
              <a:rPr lang="en-US" altLang="zh-CN" sz="2400" b="1" i="1" dirty="0">
                <a:latin typeface="Times New Roman" panose="02020603050405020304" pitchFamily="18" charset="0"/>
                <a:cs typeface="Times New Roman" panose="02020603050405020304" pitchFamily="18" charset="0"/>
              </a:rPr>
              <a:t>z</a:t>
            </a:r>
            <a:r>
              <a:rPr lang="en-US" altLang="zh-CN" sz="2400" b="1" dirty="0">
                <a:latin typeface="Times New Roman" panose="02020603050405020304" pitchFamily="18" charset="0"/>
                <a:cs typeface="Times New Roman" panose="02020603050405020304" pitchFamily="18" charset="0"/>
              </a:rPr>
              <a:t> = 0</a:t>
            </a:r>
            <a:endParaRPr lang="zh-CN" altLang="en-US" sz="2400" b="1" dirty="0">
              <a:latin typeface="Times New Roman" panose="02020603050405020304" pitchFamily="18" charset="0"/>
              <a:cs typeface="Times New Roman" panose="02020603050405020304" pitchFamily="18" charset="0"/>
            </a:endParaRPr>
          </a:p>
        </p:txBody>
      </p:sp>
      <p:pic>
        <p:nvPicPr>
          <p:cNvPr id="4" name="图片 3" descr="C:\Users\lichunbiao\Desktop\fig2.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40"/>
            <a:ext cx="6912768" cy="5688632"/>
          </a:xfrm>
          <a:prstGeom prst="rect">
            <a:avLst/>
          </a:prstGeom>
          <a:noFill/>
          <a:ln>
            <a:noFill/>
          </a:ln>
        </p:spPr>
      </p:pic>
    </p:spTree>
    <p:extLst>
      <p:ext uri="{BB962C8B-B14F-4D97-AF65-F5344CB8AC3E}">
        <p14:creationId xmlns:p14="http://schemas.microsoft.com/office/powerpoint/2010/main" val="9000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566896522"/>
              </p:ext>
            </p:extLst>
          </p:nvPr>
        </p:nvGraphicFramePr>
        <p:xfrm>
          <a:off x="899592" y="845185"/>
          <a:ext cx="3064462" cy="2007751"/>
        </p:xfrm>
        <a:graphic>
          <a:graphicData uri="http://schemas.openxmlformats.org/presentationml/2006/ole">
            <mc:AlternateContent xmlns:mc="http://schemas.openxmlformats.org/markup-compatibility/2006">
              <mc:Choice xmlns:v="urn:schemas-microsoft-com:vml" Requires="v">
                <p:oleObj spid="_x0000_s4120" name="Equation" r:id="rId3" imgW="1104900" imgH="711200" progId="Equation.DSMT4">
                  <p:embed/>
                </p:oleObj>
              </mc:Choice>
              <mc:Fallback>
                <p:oleObj name="Equation" r:id="rId3" imgW="1104900" imgH="711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845185"/>
                        <a:ext cx="3064462" cy="2007751"/>
                      </a:xfrm>
                      <a:prstGeom prst="rect">
                        <a:avLst/>
                      </a:prstGeom>
                      <a:noFill/>
                    </p:spPr>
                  </p:pic>
                </p:oleObj>
              </mc:Fallback>
            </mc:AlternateContent>
          </a:graphicData>
        </a:graphic>
      </p:graphicFrame>
      <p:pic>
        <p:nvPicPr>
          <p:cNvPr id="4102" name="Picture 2" descr="2"/>
          <p:cNvPicPr>
            <a:picLocks noChangeArrowheads="1"/>
          </p:cNvPicPr>
          <p:nvPr/>
        </p:nvPicPr>
        <p:blipFill>
          <a:blip r:embed="rId5">
            <a:extLst>
              <a:ext uri="{28A0092B-C50C-407E-A947-70E740481C1C}">
                <a14:useLocalDpi xmlns:a14="http://schemas.microsoft.com/office/drawing/2010/main" val="0"/>
              </a:ext>
            </a:extLst>
          </a:blip>
          <a:srcRect t="7979"/>
          <a:stretch>
            <a:fillRect/>
          </a:stretch>
        </p:blipFill>
        <p:spPr bwMode="auto">
          <a:xfrm>
            <a:off x="4538795" y="457201"/>
            <a:ext cx="3417581" cy="28277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descr="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536057"/>
            <a:ext cx="2736304" cy="24852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9586" y="3536057"/>
            <a:ext cx="2798558" cy="250089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descr="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536057"/>
            <a:ext cx="2880320" cy="26292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8"/>
          <p:cNvSpPr>
            <a:spLocks noChangeArrowheads="1"/>
          </p:cNvSpPr>
          <p:nvPr/>
        </p:nvSpPr>
        <p:spPr bwMode="auto">
          <a:xfrm>
            <a:off x="0" y="819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Fig. 1 Chaotic attractor from Eq. (2) for initial conditions (0, 1, 0) with LEs (0.131, 0, -1.131),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30734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5454352"/>
            <a:ext cx="7772400" cy="1143000"/>
          </a:xfrm>
        </p:spPr>
        <p:txBody>
          <a:bodyPr>
            <a:normAutofit/>
          </a:bodyPr>
          <a:lstStyle/>
          <a:p>
            <a:pPr algn="ctr"/>
            <a:r>
              <a:rPr lang="en-US" altLang="zh-CN" sz="2800" b="1" dirty="0" smtClean="0">
                <a:latin typeface="Times New Roman" panose="02020603050405020304" pitchFamily="18" charset="0"/>
                <a:cs typeface="Times New Roman" panose="02020603050405020304" pitchFamily="18" charset="0"/>
              </a:rPr>
              <a:t>Four </a:t>
            </a:r>
            <a:r>
              <a:rPr lang="en-US" altLang="zh-CN" sz="2800" b="1" dirty="0">
                <a:latin typeface="Times New Roman" panose="02020603050405020304" pitchFamily="18" charset="0"/>
                <a:cs typeface="Times New Roman" panose="02020603050405020304" pitchFamily="18" charset="0"/>
              </a:rPr>
              <a:t>integration channels in circuit structure for the 4-D </a:t>
            </a:r>
            <a:r>
              <a:rPr lang="en-US" altLang="zh-CN" sz="2800" b="1" dirty="0" smtClean="0">
                <a:latin typeface="Times New Roman" panose="02020603050405020304" pitchFamily="18" charset="0"/>
                <a:cs typeface="Times New Roman" panose="02020603050405020304" pitchFamily="18" charset="0"/>
              </a:rPr>
              <a:t>system</a:t>
            </a:r>
            <a:endParaRPr lang="zh-CN" altLang="en-US" sz="2800" b="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214678766"/>
              </p:ext>
            </p:extLst>
          </p:nvPr>
        </p:nvGraphicFramePr>
        <p:xfrm>
          <a:off x="1547664" y="188639"/>
          <a:ext cx="6182968" cy="5328593"/>
        </p:xfrm>
        <a:graphic>
          <a:graphicData uri="http://schemas.openxmlformats.org/presentationml/2006/ole">
            <mc:AlternateContent xmlns:mc="http://schemas.openxmlformats.org/markup-compatibility/2006">
              <mc:Choice xmlns:v="urn:schemas-microsoft-com:vml" Requires="v">
                <p:oleObj spid="_x0000_s7184" r:id="rId3" imgW="4637391" imgH="4498675" progId="Visio.Drawing.11">
                  <p:embed/>
                </p:oleObj>
              </mc:Choice>
              <mc:Fallback>
                <p:oleObj r:id="rId3" imgW="4637391" imgH="449867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8639"/>
                        <a:ext cx="6182968" cy="5328593"/>
                      </a:xfrm>
                      <a:prstGeom prst="rect">
                        <a:avLst/>
                      </a:prstGeom>
                      <a:noFill/>
                    </p:spPr>
                  </p:pic>
                </p:oleObj>
              </mc:Fallback>
            </mc:AlternateContent>
          </a:graphicData>
        </a:graphic>
      </p:graphicFrame>
    </p:spTree>
    <p:extLst>
      <p:ext uri="{BB962C8B-B14F-4D97-AF65-F5344CB8AC3E}">
        <p14:creationId xmlns:p14="http://schemas.microsoft.com/office/powerpoint/2010/main" val="192278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8194" name="Picture 2" descr="D:\2012_____IN WISCONSIN\2__IN REVIEW AND PUBLISHED IN USA\14and15  A piece-wise linear switchable hyperchaotic circuit  （7项鉴于sign函数）\fig\sig and sig\01 Full circuit sig and s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39"/>
            <a:ext cx="8964488" cy="67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47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977" y="5742384"/>
            <a:ext cx="7772400" cy="854968"/>
          </a:xfrm>
        </p:spPr>
        <p:txBody>
          <a:bodyPr>
            <a:normAutofit fontScale="90000"/>
          </a:bodyPr>
          <a:lstStyle/>
          <a:p>
            <a:pPr algn="ctr"/>
            <a:r>
              <a:rPr lang="en-US" altLang="zh-CN" sz="2400" b="1" dirty="0"/>
              <a:t>Oscilloscope traces of </a:t>
            </a:r>
            <a:r>
              <a:rPr lang="en-US" altLang="zh-CN" sz="2400" b="1" dirty="0" err="1"/>
              <a:t>hyperchaotic</a:t>
            </a:r>
            <a:r>
              <a:rPr lang="en-US" altLang="zh-CN" sz="2400" b="1" dirty="0"/>
              <a:t> attractors </a:t>
            </a:r>
            <a:r>
              <a:rPr lang="en-US" altLang="zh-CN" sz="2400" b="1" dirty="0" smtClean="0"/>
              <a:t> (</a:t>
            </a:r>
            <a:r>
              <a:rPr lang="en-US" altLang="zh-CN" sz="2400" b="1" dirty="0"/>
              <a:t>a) </a:t>
            </a:r>
            <a:r>
              <a:rPr lang="en-US" altLang="zh-CN" sz="2400" b="1" i="1" dirty="0"/>
              <a:t>x-y</a:t>
            </a:r>
            <a:r>
              <a:rPr lang="en-US" altLang="zh-CN" sz="2400" b="1" dirty="0"/>
              <a:t> plane, (b) </a:t>
            </a:r>
            <a:r>
              <a:rPr lang="en-US" altLang="zh-CN" sz="2400" b="1" i="1" dirty="0"/>
              <a:t>x-z</a:t>
            </a:r>
            <a:r>
              <a:rPr lang="en-US" altLang="zh-CN" sz="2400" b="1" dirty="0"/>
              <a:t> plane, (c) </a:t>
            </a:r>
            <a:r>
              <a:rPr lang="en-US" altLang="zh-CN" sz="2400" b="1" i="1" dirty="0"/>
              <a:t>y-z</a:t>
            </a:r>
            <a:r>
              <a:rPr lang="en-US" altLang="zh-CN" sz="2400" b="1" dirty="0"/>
              <a:t> plane, (d) </a:t>
            </a:r>
            <a:r>
              <a:rPr lang="en-US" altLang="zh-CN" sz="2400" b="1" i="1" dirty="0"/>
              <a:t>x-u</a:t>
            </a:r>
            <a:r>
              <a:rPr lang="en-US" altLang="zh-CN" sz="2400" b="1" dirty="0"/>
              <a:t> plane (1V/div).</a:t>
            </a:r>
            <a:endParaRPr lang="zh-CN" altLang="en-US" sz="2400" b="1" dirty="0"/>
          </a:p>
        </p:txBody>
      </p:sp>
      <p:pic>
        <p:nvPicPr>
          <p:cNvPr id="8196" name="Picture 22" descr="04 Hyperchaos"/>
          <p:cNvPicPr>
            <a:picLocks noChangeAspect="1" noChangeArrowheads="1"/>
          </p:cNvPicPr>
          <p:nvPr/>
        </p:nvPicPr>
        <p:blipFill>
          <a:blip r:embed="rId2">
            <a:extLst>
              <a:ext uri="{28A0092B-C50C-407E-A947-70E740481C1C}">
                <a14:useLocalDpi xmlns:a14="http://schemas.microsoft.com/office/drawing/2010/main" val="0"/>
              </a:ext>
            </a:extLst>
          </a:blip>
          <a:srcRect l="53520" t="1401" r="7660" b="78261"/>
          <a:stretch>
            <a:fillRect/>
          </a:stretch>
        </p:blipFill>
        <p:spPr bwMode="auto">
          <a:xfrm>
            <a:off x="683568" y="218102"/>
            <a:ext cx="3528392" cy="269634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23" descr="04 Hyperchaos"/>
          <p:cNvPicPr>
            <a:picLocks noChangeAspect="1" noChangeArrowheads="1"/>
          </p:cNvPicPr>
          <p:nvPr/>
        </p:nvPicPr>
        <p:blipFill>
          <a:blip r:embed="rId2">
            <a:extLst>
              <a:ext uri="{28A0092B-C50C-407E-A947-70E740481C1C}">
                <a14:useLocalDpi xmlns:a14="http://schemas.microsoft.com/office/drawing/2010/main" val="0"/>
              </a:ext>
            </a:extLst>
          </a:blip>
          <a:srcRect l="53520" t="25735" r="7318" b="53940"/>
          <a:stretch>
            <a:fillRect/>
          </a:stretch>
        </p:blipFill>
        <p:spPr bwMode="auto">
          <a:xfrm>
            <a:off x="4355976" y="218102"/>
            <a:ext cx="3516144" cy="26963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4" descr="04 Hyperchaos"/>
          <p:cNvPicPr>
            <a:picLocks noChangeAspect="1" noChangeArrowheads="1"/>
          </p:cNvPicPr>
          <p:nvPr/>
        </p:nvPicPr>
        <p:blipFill>
          <a:blip r:embed="rId2">
            <a:extLst>
              <a:ext uri="{28A0092B-C50C-407E-A947-70E740481C1C}">
                <a14:useLocalDpi xmlns:a14="http://schemas.microsoft.com/office/drawing/2010/main" val="0"/>
              </a:ext>
            </a:extLst>
          </a:blip>
          <a:srcRect l="53520" t="50417" r="7318" b="29140"/>
          <a:stretch>
            <a:fillRect/>
          </a:stretch>
        </p:blipFill>
        <p:spPr bwMode="auto">
          <a:xfrm>
            <a:off x="649948" y="3091350"/>
            <a:ext cx="3562012" cy="2713914"/>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25" descr="04 Hyperchaos"/>
          <p:cNvPicPr>
            <a:picLocks noChangeAspect="1" noChangeArrowheads="1"/>
          </p:cNvPicPr>
          <p:nvPr/>
        </p:nvPicPr>
        <p:blipFill>
          <a:blip r:embed="rId2">
            <a:extLst>
              <a:ext uri="{28A0092B-C50C-407E-A947-70E740481C1C}">
                <a14:useLocalDpi xmlns:a14="http://schemas.microsoft.com/office/drawing/2010/main" val="0"/>
              </a:ext>
            </a:extLst>
          </a:blip>
          <a:srcRect l="53046" t="75790" r="7823" b="3871"/>
          <a:stretch>
            <a:fillRect/>
          </a:stretch>
        </p:blipFill>
        <p:spPr bwMode="auto">
          <a:xfrm>
            <a:off x="4355976" y="3094768"/>
            <a:ext cx="3502455" cy="2710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7"/>
          <p:cNvSpPr>
            <a:spLocks noChangeArrowheads="1"/>
          </p:cNvSpPr>
          <p:nvPr/>
        </p:nvSpPr>
        <p:spPr bwMode="auto">
          <a:xfrm>
            <a:off x="0" y="820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                                         (d)</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045425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509120"/>
            <a:ext cx="7772400" cy="1143000"/>
          </a:xfrm>
        </p:spPr>
        <p:txBody>
          <a:bodyPr>
            <a:normAutofit/>
          </a:bodyPr>
          <a:lstStyle/>
          <a:p>
            <a:pPr algn="ctr"/>
            <a:r>
              <a:rPr lang="en-US" altLang="zh-CN" sz="2400" b="1" dirty="0"/>
              <a:t>Experimental phase portraits of </a:t>
            </a:r>
            <a:r>
              <a:rPr lang="en-US" altLang="zh-CN" sz="2400" b="1" dirty="0" smtClean="0"/>
              <a:t>3-D chaotic system (a</a:t>
            </a:r>
            <a:r>
              <a:rPr lang="en-US" altLang="zh-CN" sz="2400" b="1" dirty="0"/>
              <a:t>) </a:t>
            </a:r>
            <a:r>
              <a:rPr lang="en-US" altLang="zh-CN" sz="2400" b="1" i="1" dirty="0"/>
              <a:t>x</a:t>
            </a:r>
            <a:r>
              <a:rPr lang="en-US" altLang="zh-CN" sz="2400" b="1" dirty="0"/>
              <a:t>-</a:t>
            </a:r>
            <a:r>
              <a:rPr lang="en-US" altLang="zh-CN" sz="2400" b="1" i="1" dirty="0"/>
              <a:t>y</a:t>
            </a:r>
            <a:r>
              <a:rPr lang="en-US" altLang="zh-CN" sz="2400" b="1" dirty="0"/>
              <a:t> plane, (b) </a:t>
            </a:r>
            <a:r>
              <a:rPr lang="en-US" altLang="zh-CN" sz="2400" b="1" i="1" dirty="0"/>
              <a:t>x</a:t>
            </a:r>
            <a:r>
              <a:rPr lang="en-US" altLang="zh-CN" sz="2400" b="1" dirty="0"/>
              <a:t>-</a:t>
            </a:r>
            <a:r>
              <a:rPr lang="en-US" altLang="zh-CN" sz="2400" b="1" i="1" dirty="0"/>
              <a:t>z</a:t>
            </a:r>
            <a:r>
              <a:rPr lang="en-US" altLang="zh-CN" sz="2400" b="1" dirty="0"/>
              <a:t> plane, (c) </a:t>
            </a:r>
            <a:r>
              <a:rPr lang="en-US" altLang="zh-CN" sz="2400" b="1" i="1" dirty="0"/>
              <a:t>y</a:t>
            </a:r>
            <a:r>
              <a:rPr lang="en-US" altLang="zh-CN" sz="2400" b="1" dirty="0"/>
              <a:t>-</a:t>
            </a:r>
            <a:r>
              <a:rPr lang="en-US" altLang="zh-CN" sz="2400" b="1" i="1" dirty="0"/>
              <a:t>z</a:t>
            </a:r>
            <a:r>
              <a:rPr lang="en-US" altLang="zh-CN" sz="2400" b="1" dirty="0"/>
              <a:t> plane (1V/div).</a:t>
            </a:r>
            <a:endParaRPr lang="zh-CN" altLang="en-US" sz="2400" b="1" dirty="0"/>
          </a:p>
        </p:txBody>
      </p:sp>
      <p:pic>
        <p:nvPicPr>
          <p:cNvPr id="9219" name="Picture 26" descr="03 Chaos"/>
          <p:cNvPicPr>
            <a:picLocks noChangeAspect="1" noChangeArrowheads="1"/>
          </p:cNvPicPr>
          <p:nvPr/>
        </p:nvPicPr>
        <p:blipFill>
          <a:blip r:embed="rId2">
            <a:extLst>
              <a:ext uri="{28A0092B-C50C-407E-A947-70E740481C1C}">
                <a14:useLocalDpi xmlns:a14="http://schemas.microsoft.com/office/drawing/2010/main" val="0"/>
              </a:ext>
            </a:extLst>
          </a:blip>
          <a:srcRect l="49710" t="966" r="8768" b="72578"/>
          <a:stretch>
            <a:fillRect/>
          </a:stretch>
        </p:blipFill>
        <p:spPr bwMode="auto">
          <a:xfrm>
            <a:off x="179512" y="1904446"/>
            <a:ext cx="2909541" cy="224463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7" descr="03 Chaos"/>
          <p:cNvPicPr>
            <a:picLocks noChangeAspect="1" noChangeArrowheads="1"/>
          </p:cNvPicPr>
          <p:nvPr/>
        </p:nvPicPr>
        <p:blipFill>
          <a:blip r:embed="rId3">
            <a:extLst>
              <a:ext uri="{28A0092B-C50C-407E-A947-70E740481C1C}">
                <a14:useLocalDpi xmlns:a14="http://schemas.microsoft.com/office/drawing/2010/main" val="0"/>
              </a:ext>
            </a:extLst>
          </a:blip>
          <a:srcRect l="50859" t="34702" r="8948" b="39937"/>
          <a:stretch>
            <a:fillRect/>
          </a:stretch>
        </p:blipFill>
        <p:spPr bwMode="auto">
          <a:xfrm>
            <a:off x="3089053" y="1916832"/>
            <a:ext cx="2762407" cy="2197607"/>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28" descr="03 Chaos"/>
          <p:cNvPicPr>
            <a:picLocks noChangeAspect="1" noChangeArrowheads="1"/>
          </p:cNvPicPr>
          <p:nvPr/>
        </p:nvPicPr>
        <p:blipFill>
          <a:blip r:embed="rId3">
            <a:extLst>
              <a:ext uri="{28A0092B-C50C-407E-A947-70E740481C1C}">
                <a14:useLocalDpi xmlns:a14="http://schemas.microsoft.com/office/drawing/2010/main" val="0"/>
              </a:ext>
            </a:extLst>
          </a:blip>
          <a:srcRect l="51428" t="68645" r="8368" b="6346"/>
          <a:stretch>
            <a:fillRect/>
          </a:stretch>
        </p:blipFill>
        <p:spPr bwMode="auto">
          <a:xfrm>
            <a:off x="5883525" y="1930177"/>
            <a:ext cx="2936947" cy="2184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580642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43" name="Picture 3" descr="D:\2012_____IN WISCONSIN\2__IN REVIEW AND PUBLISHED IN USA\14and15  A piece-wise linear switchable hyperchaotic circuit  （7项鉴于sign函数）\fig\sig and sig\04 Hypercha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63" y="548680"/>
            <a:ext cx="3933929" cy="56886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2012_____IN WISCONSIN\2__IN REVIEW AND PUBLISHED IN USA\14and15  A piece-wise linear switchable hyperchaotic circuit  （7项鉴于sign函数）\fig\sig and sig\03 Ch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23428"/>
            <a:ext cx="448296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8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36912"/>
            <a:ext cx="7772400" cy="1143000"/>
          </a:xfrm>
        </p:spPr>
        <p:txBody>
          <a:bodyPr/>
          <a:lstStyle/>
          <a:p>
            <a:pPr algn="ctr"/>
            <a:r>
              <a:rPr lang="en-US" altLang="zh-CN" b="1" dirty="0" smtClean="0">
                <a:latin typeface="Times New Roman" panose="02020603050405020304" pitchFamily="18" charset="0"/>
                <a:cs typeface="Times New Roman" panose="02020603050405020304" pitchFamily="18" charset="0"/>
              </a:rPr>
              <a:t>Thanks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75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48680"/>
            <a:ext cx="7772400" cy="1143000"/>
          </a:xfrm>
        </p:spPr>
        <p:txBody>
          <a:bodyPr/>
          <a:lstStyle/>
          <a:p>
            <a:r>
              <a:rPr lang="en-US" altLang="zh-CN" b="1" dirty="0" smtClean="0"/>
              <a:t>Acknowledgement  ---  Cooperators</a:t>
            </a:r>
            <a:endParaRPr lang="zh-CN" altLang="en-US" b="1" dirty="0"/>
          </a:p>
        </p:txBody>
      </p:sp>
      <p:sp>
        <p:nvSpPr>
          <p:cNvPr id="3" name="内容占位符 2"/>
          <p:cNvSpPr>
            <a:spLocks noGrp="1"/>
          </p:cNvSpPr>
          <p:nvPr>
            <p:ph sz="quarter" idx="1"/>
          </p:nvPr>
        </p:nvSpPr>
        <p:spPr>
          <a:xfrm>
            <a:off x="914400" y="1700808"/>
            <a:ext cx="7772400" cy="4318992"/>
          </a:xfrm>
        </p:spPr>
        <p:txBody>
          <a:bodyPr>
            <a:normAutofit/>
          </a:bodyPr>
          <a:lstStyle/>
          <a:p>
            <a:endParaRPr lang="de-DE" altLang="zh-CN" sz="3200" b="1" dirty="0" smtClean="0"/>
          </a:p>
          <a:p>
            <a:endParaRPr lang="de-DE" altLang="zh-CN" sz="3200" b="1" dirty="0"/>
          </a:p>
          <a:p>
            <a:r>
              <a:rPr lang="de-DE" altLang="zh-CN" sz="3200" b="1" dirty="0" smtClean="0"/>
              <a:t>Julien </a:t>
            </a:r>
            <a:r>
              <a:rPr lang="de-DE" altLang="zh-CN" sz="3200" b="1" dirty="0"/>
              <a:t>Clinton </a:t>
            </a:r>
            <a:r>
              <a:rPr lang="de-DE" altLang="zh-CN" sz="3200" b="1" dirty="0" smtClean="0"/>
              <a:t>Sprott</a:t>
            </a:r>
          </a:p>
          <a:p>
            <a:endParaRPr lang="de-DE" altLang="zh-CN" sz="3200" b="1" dirty="0" smtClean="0"/>
          </a:p>
          <a:p>
            <a:r>
              <a:rPr lang="de-DE" altLang="zh-CN" sz="3200" b="1" dirty="0" smtClean="0"/>
              <a:t>Wesley Thio</a:t>
            </a:r>
          </a:p>
          <a:p>
            <a:endParaRPr lang="de-DE" altLang="zh-CN" sz="3200" b="1" dirty="0" smtClean="0"/>
          </a:p>
          <a:p>
            <a:r>
              <a:rPr lang="de-DE" altLang="zh-CN" sz="3200" b="1" dirty="0" smtClean="0"/>
              <a:t>Huanqiang Zhu</a:t>
            </a:r>
            <a:endParaRPr lang="zh-CN" altLang="en-US" sz="3200" dirty="0"/>
          </a:p>
        </p:txBody>
      </p:sp>
    </p:spTree>
    <p:extLst>
      <p:ext uri="{BB962C8B-B14F-4D97-AF65-F5344CB8AC3E}">
        <p14:creationId xmlns:p14="http://schemas.microsoft.com/office/powerpoint/2010/main" val="1589050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11266" name="Picture 2" descr="D:\照片在中国\backatcolumbus WESLY AND SPROTT 20140531\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5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12290" name="Picture 2" descr="D:\照片在中国\南京321大会  0426\DSC06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 y="18056"/>
            <a:ext cx="9135435" cy="685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8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Acknowledgement</a:t>
            </a:r>
            <a:endParaRPr lang="zh-CN" altLang="en-US" b="1" dirty="0"/>
          </a:p>
        </p:txBody>
      </p:sp>
      <p:sp>
        <p:nvSpPr>
          <p:cNvPr id="3" name="内容占位符 2"/>
          <p:cNvSpPr>
            <a:spLocks noGrp="1"/>
          </p:cNvSpPr>
          <p:nvPr>
            <p:ph sz="quarter" idx="1"/>
          </p:nvPr>
        </p:nvSpPr>
        <p:spPr>
          <a:xfrm>
            <a:off x="827584" y="1988840"/>
            <a:ext cx="7772400" cy="4572000"/>
          </a:xfrm>
        </p:spPr>
        <p:txBody>
          <a:bodyPr/>
          <a:lstStyle/>
          <a:p>
            <a:r>
              <a:rPr lang="en-US" altLang="zh-CN" dirty="0"/>
              <a:t>This work was supported financially by the Jiangsu Overseas Research and Training Program for University Prominent Young and Middle-aged Teachers and Presidents, the 4th 333 High-level Personnel Training Project (Su Talent [2011] No.15) and the National Science Foundation for Postdoctoral General Program and Special Founding Program of People’s Republic of China (Grant No. 2011M500838 and Grant No. 2012T50456) and Postdoctoral Research Foundation of Jiangsu Province (Grant No. 1002004C).</a:t>
            </a:r>
            <a:endParaRPr lang="zh-CN" altLang="en-US" dirty="0"/>
          </a:p>
        </p:txBody>
      </p:sp>
    </p:spTree>
    <p:extLst>
      <p:ext uri="{BB962C8B-B14F-4D97-AF65-F5344CB8AC3E}">
        <p14:creationId xmlns:p14="http://schemas.microsoft.com/office/powerpoint/2010/main" val="343769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2048" y="413792"/>
            <a:ext cx="7772400" cy="1143000"/>
          </a:xfrm>
        </p:spPr>
        <p:txBody>
          <a:bodyPr>
            <a:normAutofit/>
          </a:bodyPr>
          <a:lstStyle/>
          <a:p>
            <a:r>
              <a:rPr lang="en-US" altLang="zh-CN" b="1" dirty="0" smtClean="0"/>
              <a:t>A </a:t>
            </a:r>
            <a:r>
              <a:rPr lang="en-US" altLang="zh-CN" b="1" dirty="0"/>
              <a:t>U</a:t>
            </a:r>
            <a:r>
              <a:rPr lang="en-US" altLang="zh-CN" b="1" dirty="0" smtClean="0"/>
              <a:t>nique </a:t>
            </a:r>
            <a:r>
              <a:rPr lang="en-US" altLang="zh-CN" b="1" dirty="0"/>
              <a:t>C</a:t>
            </a:r>
            <a:r>
              <a:rPr lang="en-US" altLang="zh-CN" b="1" dirty="0" smtClean="0"/>
              <a:t>ircuit Switch for ASIG(B)</a:t>
            </a:r>
            <a:endParaRPr lang="zh-CN" altLang="en-US" b="1" dirty="0"/>
          </a:p>
        </p:txBody>
      </p:sp>
      <p:sp>
        <p:nvSpPr>
          <p:cNvPr id="3" name="内容占位符 2"/>
          <p:cNvSpPr>
            <a:spLocks noGrp="1"/>
          </p:cNvSpPr>
          <p:nvPr>
            <p:ph sz="quarter" idx="1"/>
          </p:nvPr>
        </p:nvSpPr>
        <p:spPr>
          <a:xfrm>
            <a:off x="914400" y="1916832"/>
            <a:ext cx="7772400" cy="4102968"/>
          </a:xfrm>
        </p:spPr>
        <p:txBody>
          <a:bodyPr>
            <a:normAutofit/>
          </a:bodyPr>
          <a:lstStyle/>
          <a:p>
            <a:r>
              <a:rPr lang="en-US" altLang="zh-CN" sz="3600" b="1" dirty="0" smtClean="0"/>
              <a:t>Traditional Method </a:t>
            </a:r>
            <a:endParaRPr lang="zh-CN" altLang="en-US" sz="3600"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321890364"/>
              </p:ext>
            </p:extLst>
          </p:nvPr>
        </p:nvGraphicFramePr>
        <p:xfrm>
          <a:off x="1403648" y="2564904"/>
          <a:ext cx="6194776" cy="3622369"/>
        </p:xfrm>
        <a:graphic>
          <a:graphicData uri="http://schemas.openxmlformats.org/presentationml/2006/ole">
            <mc:AlternateContent xmlns:mc="http://schemas.openxmlformats.org/markup-compatibility/2006">
              <mc:Choice xmlns:v="urn:schemas-microsoft-com:vml" Requires="v">
                <p:oleObj spid="_x0000_s1041" r:id="rId3" imgW="4403387" imgH="2543714" progId="Visio.Drawing.11">
                  <p:embed/>
                </p:oleObj>
              </mc:Choice>
              <mc:Fallback>
                <p:oleObj r:id="rId3" imgW="4403387" imgH="254371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564904"/>
                        <a:ext cx="6194776" cy="3622369"/>
                      </a:xfrm>
                      <a:prstGeom prst="rect">
                        <a:avLst/>
                      </a:prstGeom>
                      <a:noFill/>
                    </p:spPr>
                  </p:pic>
                </p:oleObj>
              </mc:Fallback>
            </mc:AlternateContent>
          </a:graphicData>
        </a:graphic>
      </p:graphicFrame>
    </p:spTree>
    <p:extLst>
      <p:ext uri="{BB962C8B-B14F-4D97-AF65-F5344CB8AC3E}">
        <p14:creationId xmlns:p14="http://schemas.microsoft.com/office/powerpoint/2010/main" val="373778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634082"/>
          </a:xfrm>
        </p:spPr>
        <p:txBody>
          <a:bodyPr>
            <a:normAutofit fontScale="90000"/>
          </a:bodyPr>
          <a:lstStyle/>
          <a:p>
            <a:r>
              <a:rPr lang="en-US" altLang="zh-CN" b="1" dirty="0" smtClean="0"/>
              <a:t>New Circuit Element</a:t>
            </a:r>
            <a:endParaRPr lang="zh-CN" altLang="en-US"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157063591"/>
              </p:ext>
            </p:extLst>
          </p:nvPr>
        </p:nvGraphicFramePr>
        <p:xfrm>
          <a:off x="539552" y="980728"/>
          <a:ext cx="8121691" cy="5544616"/>
        </p:xfrm>
        <a:graphic>
          <a:graphicData uri="http://schemas.openxmlformats.org/presentationml/2006/ole">
            <mc:AlternateContent xmlns:mc="http://schemas.openxmlformats.org/markup-compatibility/2006">
              <mc:Choice xmlns:v="urn:schemas-microsoft-com:vml" Requires="v">
                <p:oleObj spid="_x0000_s2067" r:id="rId3" imgW="5834434" imgH="3971386" progId="Visio.Drawing.11">
                  <p:embed/>
                </p:oleObj>
              </mc:Choice>
              <mc:Fallback>
                <p:oleObj r:id="rId3" imgW="5834434" imgH="397138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121691" cy="5544616"/>
                      </a:xfrm>
                      <a:prstGeom prst="rect">
                        <a:avLst/>
                      </a:prstGeom>
                      <a:noFill/>
                    </p:spPr>
                  </p:pic>
                </p:oleObj>
              </mc:Fallback>
            </mc:AlternateContent>
          </a:graphicData>
        </a:graphic>
      </p:graphicFrame>
    </p:spTree>
    <p:extLst>
      <p:ext uri="{BB962C8B-B14F-4D97-AF65-F5344CB8AC3E}">
        <p14:creationId xmlns:p14="http://schemas.microsoft.com/office/powerpoint/2010/main" val="2413712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42331970"/>
              </p:ext>
            </p:extLst>
          </p:nvPr>
        </p:nvGraphicFramePr>
        <p:xfrm>
          <a:off x="827584" y="836712"/>
          <a:ext cx="7632848" cy="5455693"/>
        </p:xfrm>
        <a:graphic>
          <a:graphicData uri="http://schemas.openxmlformats.org/presentationml/2006/ole">
            <mc:AlternateContent xmlns:mc="http://schemas.openxmlformats.org/markup-compatibility/2006">
              <mc:Choice xmlns:v="urn:schemas-microsoft-com:vml" Requires="v">
                <p:oleObj spid="_x0000_s3089" r:id="rId3" imgW="5937926" imgH="3971386" progId="Visio.Drawing.11">
                  <p:embed/>
                </p:oleObj>
              </mc:Choice>
              <mc:Fallback>
                <p:oleObj r:id="rId3" imgW="5937926" imgH="397138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836712"/>
                        <a:ext cx="7632848" cy="5455693"/>
                      </a:xfrm>
                      <a:prstGeom prst="rect">
                        <a:avLst/>
                      </a:prstGeom>
                      <a:noFill/>
                    </p:spPr>
                  </p:pic>
                </p:oleObj>
              </mc:Fallback>
            </mc:AlternateContent>
          </a:graphicData>
        </a:graphic>
      </p:graphicFrame>
    </p:spTree>
    <p:extLst>
      <p:ext uri="{BB962C8B-B14F-4D97-AF65-F5344CB8AC3E}">
        <p14:creationId xmlns:p14="http://schemas.microsoft.com/office/powerpoint/2010/main" val="3434191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9218" name="Picture 2" descr="D:\2012_____IN WISCONSIN\2__IN REVIEW AND PUBLISHED IN USA\14and15  A piece-wise linear switchable hyperchaotic circuit  （7项鉴于sign函数）\fig\sig and sig\02 Circuit layout sig and s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666"/>
            <a:ext cx="8809335" cy="660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59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TotalTime>
  <Words>314</Words>
  <Application>Microsoft Office PowerPoint</Application>
  <PresentationFormat>全屏显示(4:3)</PresentationFormat>
  <Paragraphs>29</Paragraphs>
  <Slides>19</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22" baseType="lpstr">
      <vt:lpstr>平衡</vt:lpstr>
      <vt:lpstr>Visio.Drawing.11</vt:lpstr>
      <vt:lpstr>Equation</vt:lpstr>
      <vt:lpstr>A unique signum switch for chaos and hyperchaos</vt:lpstr>
      <vt:lpstr>Acknowledgement  ---  Cooperators</vt:lpstr>
      <vt:lpstr>PowerPoint 演示文稿</vt:lpstr>
      <vt:lpstr>PowerPoint 演示文稿</vt:lpstr>
      <vt:lpstr>Acknowledgement</vt:lpstr>
      <vt:lpstr>A Unique Circuit Switch for ASIG(B)</vt:lpstr>
      <vt:lpstr>New Circuit Element</vt:lpstr>
      <vt:lpstr>PowerPoint 演示文稿</vt:lpstr>
      <vt:lpstr>PowerPoint 演示文稿</vt:lpstr>
      <vt:lpstr>Lyapunov exponents of system versus b at a = 1</vt:lpstr>
      <vt:lpstr>Hyperchaotic attractor with initial conditions (1, 0, 3, 0) (a) x-y phase plane, (b) x-z phase plane, (c) y-z phase plane, (d) x-u phase plane when b = 0.1</vt:lpstr>
      <vt:lpstr>Projection onto the x-y plane of a cross-section of the attractor at z = 0</vt:lpstr>
      <vt:lpstr>PowerPoint 演示文稿</vt:lpstr>
      <vt:lpstr>Four integration channels in circuit structure for the 4-D system</vt:lpstr>
      <vt:lpstr>PowerPoint 演示文稿</vt:lpstr>
      <vt:lpstr>Oscilloscope traces of hyperchaotic attractors  (a) x-y plane, (b) x-z plane, (c) y-z plane, (d) x-u plane (1V/div).</vt:lpstr>
      <vt:lpstr>Experimental phase portraits of 3-D chaotic system (a) x-y plane, (b) x-z plane, (c) y-z plane (1V/div).</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lichunbiao</dc:creator>
  <cp:lastModifiedBy>lichunbiao</cp:lastModifiedBy>
  <cp:revision>17</cp:revision>
  <dcterms:created xsi:type="dcterms:W3CDTF">2014-09-10T05:40:38Z</dcterms:created>
  <dcterms:modified xsi:type="dcterms:W3CDTF">2014-09-10T12:10:22Z</dcterms:modified>
</cp:coreProperties>
</file>