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63" r:id="rId2"/>
  </p:sldMasterIdLst>
  <p:notesMasterIdLst>
    <p:notesMasterId r:id="rId32"/>
  </p:notesMasterIdLst>
  <p:handoutMasterIdLst>
    <p:handoutMasterId r:id="rId33"/>
  </p:handoutMasterIdLst>
  <p:sldIdLst>
    <p:sldId id="256" r:id="rId3"/>
    <p:sldId id="392" r:id="rId4"/>
    <p:sldId id="404" r:id="rId5"/>
    <p:sldId id="405" r:id="rId6"/>
    <p:sldId id="407" r:id="rId7"/>
    <p:sldId id="429" r:id="rId8"/>
    <p:sldId id="433" r:id="rId9"/>
    <p:sldId id="413" r:id="rId10"/>
    <p:sldId id="434" r:id="rId11"/>
    <p:sldId id="443" r:id="rId12"/>
    <p:sldId id="430" r:id="rId13"/>
    <p:sldId id="431" r:id="rId14"/>
    <p:sldId id="432" r:id="rId15"/>
    <p:sldId id="412" r:id="rId16"/>
    <p:sldId id="428" r:id="rId17"/>
    <p:sldId id="415" r:id="rId18"/>
    <p:sldId id="416" r:id="rId19"/>
    <p:sldId id="417" r:id="rId20"/>
    <p:sldId id="442" r:id="rId21"/>
    <p:sldId id="420" r:id="rId22"/>
    <p:sldId id="435" r:id="rId23"/>
    <p:sldId id="437" r:id="rId24"/>
    <p:sldId id="422" r:id="rId25"/>
    <p:sldId id="440" r:id="rId26"/>
    <p:sldId id="439" r:id="rId27"/>
    <p:sldId id="436" r:id="rId28"/>
    <p:sldId id="438" r:id="rId29"/>
    <p:sldId id="441" r:id="rId30"/>
    <p:sldId id="403" r:id="rId31"/>
  </p:sldIdLst>
  <p:sldSz cx="9144000" cy="6858000" type="screen4x3"/>
  <p:notesSz cx="6858000" cy="9083675"/>
  <p:embeddedFontLst>
    <p:embeddedFont>
      <p:font typeface="Monotype Sorts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nt Sprot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6699"/>
    <a:srgbClr val="008080"/>
    <a:srgbClr val="CC3300"/>
    <a:srgbClr val="CC00FF"/>
    <a:srgbClr val="9900CC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5" autoAdjust="0"/>
    <p:restoredTop sz="96121" autoAdjust="0"/>
  </p:normalViewPr>
  <p:slideViewPr>
    <p:cSldViewPr>
      <p:cViewPr varScale="1">
        <p:scale>
          <a:sx n="110" d="100"/>
          <a:sy n="110" d="100"/>
        </p:scale>
        <p:origin x="2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1434" y="84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 dirty="0"/>
              <a:t>J. C. Sprott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D8AFE706-3B4E-4064-8B5B-33CBA880CF28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 dirty="0"/>
              <a:t>Workshop on Self-Organization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D3651434-2495-47B6-BEE5-DD53957152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3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CD3AC07C-2AAD-4D0D-8144-52D575AA045B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i="0"/>
            </a:lvl1pPr>
          </a:lstStyle>
          <a:p>
            <a:r>
              <a:rPr lang="en-US" dirty="0"/>
              <a:t>Workshop on Self-Organization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/>
            </a:lvl1pPr>
          </a:lstStyle>
          <a:p>
            <a:fld id="{086DB1B9-62AF-4988-98DB-E5AAC0D129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9920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35DFCAD-1BA8-43FF-A332-5C036A91EE98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Workshop on Self-Organization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A23D1-10D9-4463-8C62-8A4D07200C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181600" cy="43910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084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D0C2FA-46CF-491F-A820-E937406C82E8}" type="datetime1">
              <a:rPr lang="en-US" altLang="en-US"/>
              <a:pPr/>
              <a:t>11/19/2018</a:t>
            </a:fld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6A43-05C2-424E-B2A7-9FCB9090E7D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1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D0C2FA-46CF-491F-A820-E937406C82E8}" type="datetime1">
              <a:rPr lang="en-US" altLang="en-US"/>
              <a:pPr/>
              <a:t>11/19/2018</a:t>
            </a:fld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6A43-05C2-424E-B2A7-9FCB9090E7D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7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9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6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58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10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9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0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6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62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85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65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69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6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46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20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5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1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8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7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4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2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AC07C-2AAD-4D0D-8144-52D575AA045B}" type="datetime1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Self-Organization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B1B9-62AF-4988-98DB-E5AAC0D129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3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38843E0-E4EA-4549-B91F-CDD16B7232D7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70C380-841C-41E4-A5C1-6852806C70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52A06-17A4-4E60-8C62-26EA0E29397D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2989-38A4-4655-BA76-199AB0671B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4492-137B-4646-8259-46A664CD00EF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BA35-5AF2-4044-BBC7-66C7F832E3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709918-52BE-4345-86E1-E5A48CD5FA68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5352D-B19D-4B0E-A2FE-12376A5786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88EB8-83AF-405F-87B2-0EFD24A6ED5A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F4B8EE-CC43-4AAF-8FCF-C3F44ED353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439905-C511-409E-9FFE-7DE32DAF3DF8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504678-B18A-4363-8D3F-14ADD006EF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64F7C-0DED-49C0-8738-6B1BF1F39893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04DED-8CB1-4074-A2F4-A82C9095C1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7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F74FF-6C55-409C-A4F2-D883EB9B2D5D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343E-E544-4D92-A6C4-875DC1706A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EBF01-C3FF-4A8E-BFF4-D32108AF19AC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06C4-9888-4C1F-81C5-87865F7EE7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9B7CC-3584-47FD-96BF-92BB6204D3C5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DD5FF-26E8-427A-83C1-1DCC8A5099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F76C-574C-45B5-9BD0-C74F0AFBCCDE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E516-0BD3-4A7C-BCE4-4D2A4F0283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9980F-B014-497B-8BE6-D38345074BA6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58E6-84C3-4C4F-9BD4-9E2975234E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829EB-2337-4C59-9CB1-C0341F692BCC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D2B5-8FEF-44C8-8D76-2A005F9A8E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11D2-458D-409E-9814-8B2E63B50F6A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18B12-2FCB-4AE5-BBEB-6E3B0B15B6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fld id="{2C5F6A3B-4391-47FE-B4CF-7F0CA1525FDA}" type="datetime1">
              <a:rPr lang="en-US"/>
              <a:pPr/>
              <a:t>11/19/2018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hlink"/>
                </a:solidFill>
                <a:latin typeface="+mn-lt"/>
              </a:defRPr>
            </a:lvl1pPr>
          </a:lstStyle>
          <a:p>
            <a:fld id="{E4B34562-7B42-4397-A344-87D7A3EAF04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D021-99C8-40D9-8D78-16BC67F535B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B457-FC2B-4A88-A472-627057B70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sprott.physics.wisc.edu/sprot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prott.physics.wisc.edu/pubs/paper499.pdf" TargetMode="External"/><Relationship Id="rId2" Type="http://schemas.openxmlformats.org/officeDocument/2006/relationships/hyperlink" Target="http://sprott.physics.wisc.edu/lectures/networks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rott@physics.wisc.edu" TargetMode="External"/><Relationship Id="rId4" Type="http://schemas.openxmlformats.org/officeDocument/2006/relationships/hyperlink" Target="http://sprott.physics.wisc.edu/chaosts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image" Target="../media/image10.pn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76200"/>
            <a:ext cx="7315200" cy="1066800"/>
          </a:xfrm>
          <a:noFill/>
          <a:ln/>
        </p:spPr>
        <p:txBody>
          <a:bodyPr/>
          <a:lstStyle/>
          <a:p>
            <a:pPr algn="ctr"/>
            <a:r>
              <a:rPr lang="en-US" sz="4400" dirty="0"/>
              <a:t>Ergodicity in Chaotic Oscillators</a:t>
            </a:r>
            <a:endParaRPr 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1905000"/>
            <a:ext cx="5510169" cy="47244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b="1" dirty="0">
                <a:hlinkClick r:id="rId4"/>
              </a:rPr>
              <a:t>Clint Sprott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i="1" dirty="0"/>
              <a:t>Department of Physics</a:t>
            </a:r>
          </a:p>
          <a:p>
            <a:pPr>
              <a:lnSpc>
                <a:spcPct val="120000"/>
              </a:lnSpc>
            </a:pPr>
            <a:r>
              <a:rPr lang="en-US" i="1" dirty="0"/>
              <a:t>University of Wisconsin – Madison USA</a:t>
            </a:r>
          </a:p>
          <a:p>
            <a:endParaRPr lang="en-US" dirty="0"/>
          </a:p>
          <a:p>
            <a:r>
              <a:rPr lang="en-US" dirty="0"/>
              <a:t>Presented at the </a:t>
            </a:r>
          </a:p>
          <a:p>
            <a:r>
              <a:rPr lang="en-US" i="1" dirty="0"/>
              <a:t>Chaos and Complex Systems Seminar </a:t>
            </a:r>
          </a:p>
          <a:p>
            <a:r>
              <a:rPr lang="en-US" i="1" dirty="0"/>
              <a:t>Madison, Wisconsin</a:t>
            </a:r>
          </a:p>
          <a:p>
            <a:r>
              <a:rPr lang="en-US" dirty="0"/>
              <a:t>on</a:t>
            </a:r>
          </a:p>
          <a:p>
            <a:r>
              <a:rPr lang="en-US" dirty="0"/>
              <a:t>November </a:t>
            </a:r>
            <a:r>
              <a:rPr lang="en-US" dirty="0" smtClean="0"/>
              <a:t>20, </a:t>
            </a:r>
            <a:r>
              <a:rPr lang="en-US" dirty="0"/>
              <a:t>2018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564063" y="3421063"/>
          <a:ext cx="15875" cy="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Photo Editor Photo" r:id="rId5" imgW="15120" imgH="15120" progId="">
                  <p:embed/>
                </p:oleObj>
              </mc:Choice>
              <mc:Fallback>
                <p:oleObj name="Photo Editor Photo" r:id="rId5" imgW="15120" imgH="1512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3421063"/>
                        <a:ext cx="15875" cy="1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6" name="Picture 40" descr="Image result for mass on a sp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9301"/>
            <a:ext cx="83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smtClean="0"/>
              <a:t>Ergodicity (formal definition)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219200"/>
            <a:ext cx="8267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14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219201"/>
            <a:ext cx="4646705" cy="4602451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Stochastic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3740" y="1117391"/>
                <a:ext cx="314766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F</a:t>
                </a:r>
                <a:r>
                  <a:rPr lang="en-US" i="0" dirty="0"/>
                  <a:t>(</a:t>
                </a:r>
                <a:r>
                  <a:rPr lang="en-US" dirty="0"/>
                  <a:t>t</a:t>
                </a:r>
                <a:r>
                  <a:rPr lang="en-US" i="0" dirty="0"/>
                  <a:t>)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0" y="1117391"/>
                <a:ext cx="3147660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2515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1870195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i="0" dirty="0"/>
              <a:t>(</a:t>
            </a:r>
            <a:r>
              <a:rPr lang="en-US" dirty="0"/>
              <a:t>t</a:t>
            </a:r>
            <a:r>
              <a:rPr lang="en-US" i="0" dirty="0"/>
              <a:t>)</a:t>
            </a:r>
            <a:r>
              <a:rPr lang="en-US" dirty="0"/>
              <a:t> </a:t>
            </a:r>
            <a:r>
              <a:rPr lang="en-US" i="0" dirty="0"/>
              <a:t>is random forcing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39439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 i="0" dirty="0"/>
              <a:t>= 1</a:t>
            </a:r>
          </a:p>
        </p:txBody>
      </p:sp>
      <p:sp>
        <p:nvSpPr>
          <p:cNvPr id="11" name="Arrow: Left 10"/>
          <p:cNvSpPr/>
          <p:nvPr/>
        </p:nvSpPr>
        <p:spPr bwMode="auto">
          <a:xfrm rot="19666446">
            <a:off x="2950311" y="1274782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73BEE1-3D5C-42AA-8793-E4D6C4B52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1" y="2667000"/>
            <a:ext cx="3838626" cy="3802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452D4C-E962-40DE-9E4A-CCFFBCA65306}"/>
              </a:ext>
            </a:extLst>
          </p:cNvPr>
          <p:cNvSpPr txBox="1"/>
          <p:nvPr/>
        </p:nvSpPr>
        <p:spPr>
          <a:xfrm>
            <a:off x="4953000" y="6007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Ergodic but not </a:t>
            </a:r>
            <a:r>
              <a:rPr lang="en-US" dirty="0" smtClean="0"/>
              <a:t>chaotic</a:t>
            </a:r>
          </a:p>
          <a:p>
            <a:r>
              <a:rPr lang="en-US" dirty="0" smtClean="0"/>
              <a:t>(rather it is “stochastic”)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02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838200"/>
          </a:xfrm>
        </p:spPr>
        <p:txBody>
          <a:bodyPr/>
          <a:lstStyle/>
          <a:p>
            <a:pPr algn="ctr"/>
            <a:r>
              <a:rPr lang="en-US" altLang="en-US" dirty="0"/>
              <a:t>“The Finger of Fate”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47" y="1295400"/>
            <a:ext cx="5967706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6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51339"/>
            <a:ext cx="6985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838200"/>
          </a:xfrm>
        </p:spPr>
        <p:txBody>
          <a:bodyPr/>
          <a:lstStyle/>
          <a:p>
            <a:pPr algn="ctr"/>
            <a:r>
              <a:rPr lang="en-US" altLang="en-US" dirty="0"/>
              <a:t>Happiness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9668" y="1219200"/>
                <a:ext cx="2971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′′ </m:t>
                    </m:r>
                  </m:oMath>
                </a14:m>
                <a:r>
                  <a:rPr lang="en-US" dirty="0"/>
                  <a:t>+ 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+ </a:t>
                </a:r>
                <a:r>
                  <a:rPr lang="en-US" i="0" dirty="0"/>
                  <a:t>0.25</a:t>
                </a:r>
                <a:r>
                  <a:rPr lang="en-US" dirty="0"/>
                  <a:t>x = F</a:t>
                </a:r>
                <a:r>
                  <a:rPr lang="en-US" i="0" dirty="0"/>
                  <a:t>(</a:t>
                </a:r>
                <a:r>
                  <a:rPr lang="en-US" dirty="0"/>
                  <a:t>t</a:t>
                </a:r>
                <a:r>
                  <a:rPr lang="en-US" i="0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68" y="1219200"/>
                <a:ext cx="2971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53" t="-10526" r="-16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6371418"/>
            <a:ext cx="116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390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219200"/>
            <a:ext cx="4678651" cy="4634090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Rayleigh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2417" y="2008993"/>
                <a:ext cx="377998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Nonlinear damping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aseline="30000" dirty="0" smtClean="0"/>
                  <a:t>3</a:t>
                </a:r>
                <a:r>
                  <a:rPr lang="en-US" i="0" dirty="0"/>
                  <a:t>)</a:t>
                </a:r>
                <a:endParaRPr lang="en-US" i="0" baseline="30000" dirty="0"/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Stable limit cycle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Periodic attractor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A</a:t>
                </a:r>
                <a:r>
                  <a:rPr lang="en-US" dirty="0"/>
                  <a:t> </a:t>
                </a:r>
                <a:r>
                  <a:rPr lang="en-US" i="0" dirty="0"/>
                  <a:t>feedback controller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Thermostat: &lt;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0" baseline="30000" dirty="0" smtClean="0"/>
                  <a:t>2</a:t>
                </a:r>
                <a:r>
                  <a:rPr lang="en-US" i="0" dirty="0"/>
                  <a:t>&gt; </a:t>
                </a:r>
                <a:r>
                  <a:rPr lang="en-US" i="0" dirty="0">
                    <a:sym typeface="Symbol" panose="05050102010706020507" pitchFamily="18" charset="2"/>
                  </a:rPr>
                  <a:t> 1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7" y="2008993"/>
                <a:ext cx="3779984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2258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3739" y="1117391"/>
                <a:ext cx="3071461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</a:t>
                </a:r>
                <a:r>
                  <a:rPr lang="en-US" i="0" dirty="0" smtClean="0"/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i="0" dirty="0"/>
                  <a:t> 1)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l"/>
                <a:endParaRPr lang="en-US" i="0" baseline="30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9" y="1117391"/>
                <a:ext cx="3071461" cy="984885"/>
              </a:xfrm>
              <a:prstGeom prst="rect">
                <a:avLst/>
              </a:prstGeom>
              <a:blipFill rotWithShape="0">
                <a:blip r:embed="rId5"/>
                <a:stretch>
                  <a:fillRect l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/>
          <p:cNvSpPr/>
          <p:nvPr/>
        </p:nvSpPr>
        <p:spPr bwMode="auto">
          <a:xfrm rot="19666446">
            <a:off x="2802460" y="1193416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39439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 i="0" dirty="0"/>
              <a:t>= 1</a:t>
            </a:r>
          </a:p>
        </p:txBody>
      </p:sp>
      <p:pic>
        <p:nvPicPr>
          <p:cNvPr id="14" name="Picture 4" descr="Image result for thermost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" y="5105401"/>
            <a:ext cx="370632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16420" y="5802671"/>
                <a:ext cx="41066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0" dirty="0"/>
                  <a:t>2 dimensions (</a:t>
                </a:r>
                <a:r>
                  <a:rPr lang="en-US" dirty="0"/>
                  <a:t>x</a:t>
                </a:r>
                <a:r>
                  <a:rPr lang="en-US" i="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0" dirty="0" smtClean="0"/>
                  <a:t>) </a:t>
                </a:r>
                <a:r>
                  <a:rPr lang="en-US" i="0" dirty="0">
                    <a:sym typeface="Symbol" panose="05050102010706020507" pitchFamily="18" charset="2"/>
                  </a:rPr>
                  <a:t> no chaos</a:t>
                </a:r>
              </a:p>
              <a:p>
                <a:pPr algn="l"/>
                <a:r>
                  <a:rPr lang="en-US" i="0" dirty="0">
                    <a:sym typeface="Symbol" panose="05050102010706020507" pitchFamily="18" charset="2"/>
                  </a:rPr>
                  <a:t>(</a:t>
                </a:r>
                <a:r>
                  <a:rPr lang="en-US" i="0" dirty="0" err="1">
                    <a:sym typeface="Symbol" panose="05050102010706020507" pitchFamily="18" charset="2"/>
                  </a:rPr>
                  <a:t>Poincaré-Bendixson</a:t>
                </a:r>
                <a:r>
                  <a:rPr lang="en-US" i="0" dirty="0">
                    <a:sym typeface="Symbol" panose="05050102010706020507" pitchFamily="18" charset="2"/>
                  </a:rPr>
                  <a:t> theorem)</a:t>
                </a:r>
                <a:endParaRPr lang="en-US" i="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20" y="5802671"/>
                <a:ext cx="410663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226" t="-6618" r="-133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21659" y="1385512"/>
            <a:ext cx="250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Bipolar disorder?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09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Energy vs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7859"/>
            <a:ext cx="5562600" cy="2814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5562600" cy="2814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A2F045-96B1-4BFE-AA33-6FD8BDBCC0E6}"/>
              </a:ext>
            </a:extLst>
          </p:cNvPr>
          <p:cNvSpPr txBox="1"/>
          <p:nvPr/>
        </p:nvSpPr>
        <p:spPr>
          <a:xfrm>
            <a:off x="3711865" y="133537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9A5A00-9EB7-45F7-960D-A877D1E17D04}"/>
              </a:ext>
            </a:extLst>
          </p:cNvPr>
          <p:cNvSpPr txBox="1"/>
          <p:nvPr/>
        </p:nvSpPr>
        <p:spPr>
          <a:xfrm>
            <a:off x="3695700" y="416707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start</a:t>
            </a:r>
          </a:p>
        </p:txBody>
      </p:sp>
    </p:spTree>
    <p:extLst>
      <p:ext uri="{BB962C8B-B14F-4D97-AF65-F5344CB8AC3E}">
        <p14:creationId xmlns:p14="http://schemas.microsoft.com/office/powerpoint/2010/main" val="6183625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err="1"/>
              <a:t>Nosé</a:t>
            </a:r>
            <a:r>
              <a:rPr lang="en-US" dirty="0"/>
              <a:t>-Hoover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1" y="2575499"/>
                <a:ext cx="421768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/>
                  <a:t>Thermostat: &lt;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0" baseline="30000" dirty="0" smtClean="0"/>
                  <a:t>2</a:t>
                </a:r>
                <a:r>
                  <a:rPr lang="en-US" i="0" dirty="0"/>
                  <a:t>&gt; </a:t>
                </a:r>
                <a:r>
                  <a:rPr lang="en-US" i="0" dirty="0">
                    <a:sym typeface="Symbol" panose="05050102010706020507" pitchFamily="18" charset="2"/>
                  </a:rPr>
                  <a:t>= </a:t>
                </a:r>
                <a:r>
                  <a:rPr lang="en-US" dirty="0">
                    <a:sym typeface="Symbol" panose="05050102010706020507" pitchFamily="18" charset="2"/>
                  </a:rPr>
                  <a:t>T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>
                    <a:sym typeface="Symbol" panose="05050102010706020507" pitchFamily="18" charset="2"/>
                  </a:rPr>
                  <a:t>Isothermal vs </a:t>
                </a:r>
                <a:r>
                  <a:rPr lang="en-US" i="0" dirty="0" err="1">
                    <a:sym typeface="Symbol" panose="05050102010706020507" pitchFamily="18" charset="2"/>
                  </a:rPr>
                  <a:t>isoenergetic</a:t>
                </a:r>
                <a:endParaRPr lang="en-US" i="0" dirty="0">
                  <a:sym typeface="Symbol" panose="05050102010706020507" pitchFamily="18" charset="2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>
                    <a:sym typeface="Symbol" panose="05050102010706020507" pitchFamily="18" charset="2"/>
                  </a:rPr>
                  <a:t>Chaotic solutions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>
                    <a:sym typeface="Symbol" panose="05050102010706020507" pitchFamily="18" charset="2"/>
                  </a:rPr>
                  <a:t>Also called “Sprott A” system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>
                    <a:sym typeface="Symbol" panose="05050102010706020507" pitchFamily="18" charset="2"/>
                  </a:rPr>
                  <a:t>Simplest such chaotic system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i="0" dirty="0">
                    <a:sym typeface="Symbol" panose="05050102010706020507" pitchFamily="18" charset="2"/>
                  </a:rPr>
                  <a:t>Many interesting properties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2575499"/>
                <a:ext cx="4217682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026" r="-1158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3739" y="1117391"/>
                <a:ext cx="256110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z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9" y="1117391"/>
                <a:ext cx="2561105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3095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/>
          <p:cNvSpPr/>
          <p:nvPr/>
        </p:nvSpPr>
        <p:spPr bwMode="auto">
          <a:xfrm rot="19666446">
            <a:off x="2053239" y="1315366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70" y="990600"/>
            <a:ext cx="4500563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7450" y="5181600"/>
            <a:ext cx="46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Bill Hoover &amp; Shuichi </a:t>
            </a:r>
            <a:r>
              <a:rPr lang="en-US" i="0" dirty="0" err="1"/>
              <a:t>Nosé</a:t>
            </a:r>
            <a:r>
              <a:rPr lang="en-US" i="0" dirty="0"/>
              <a:t> (1989)</a:t>
            </a:r>
          </a:p>
        </p:txBody>
      </p:sp>
    </p:spTree>
    <p:extLst>
      <p:ext uri="{BB962C8B-B14F-4D97-AF65-F5344CB8AC3E}">
        <p14:creationId xmlns:p14="http://schemas.microsoft.com/office/powerpoint/2010/main" val="14725079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err="1"/>
              <a:t>Nosé</a:t>
            </a:r>
            <a:r>
              <a:rPr lang="en-US" dirty="0"/>
              <a:t>-Hoover Oscillator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434" y="2362200"/>
                <a:ext cx="395668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Coexisting quasiperiodic tori and chaotic sea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i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Nonuniformly conservative &lt;z&gt;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/>
                  <a:t> 0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i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Lyapunov exponents: 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(0, 0, 0) for tori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(0.0139, 0,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i="0" dirty="0"/>
                  <a:t>0.0139)</a:t>
                </a:r>
              </a:p>
              <a:p>
                <a:pPr lvl="1" algn="l"/>
                <a:r>
                  <a:rPr lang="en-US" i="0" dirty="0"/>
                  <a:t>for chaotic sea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i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i="0" dirty="0"/>
                  <a:t>No equilibrium points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4" y="2362200"/>
                <a:ext cx="3956688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2157" t="-1078" r="-2311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4324" y="1117391"/>
                <a:ext cx="256110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z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4" y="1117391"/>
                <a:ext cx="2561105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3095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/>
          <p:cNvSpPr/>
          <p:nvPr/>
        </p:nvSpPr>
        <p:spPr bwMode="auto">
          <a:xfrm rot="19666446">
            <a:off x="2062569" y="1315367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22" y="1117391"/>
            <a:ext cx="4795682" cy="4750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35453" y="1080292"/>
            <a:ext cx="83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</a:t>
            </a:r>
            <a:r>
              <a:rPr lang="en-US" i="0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5598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4B67DB-5650-4A1F-B9D9-237D28031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29" y="1117391"/>
            <a:ext cx="5077558" cy="5029200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err="1"/>
              <a:t>Nosé</a:t>
            </a:r>
            <a:r>
              <a:rPr lang="en-US" dirty="0"/>
              <a:t>-Hoover Oscillator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29" y="2360939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Fat fractal (many “holes”)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Non-Gaussian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Time-reversible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Only 6% chaotic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Not ergodic</a:t>
            </a:r>
          </a:p>
          <a:p>
            <a:pPr algn="l"/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4324" y="1117391"/>
                <a:ext cx="277607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4" y="1117391"/>
                <a:ext cx="2776076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857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Left 10"/>
          <p:cNvSpPr/>
          <p:nvPr/>
        </p:nvSpPr>
        <p:spPr bwMode="auto">
          <a:xfrm rot="19666446">
            <a:off x="2094347" y="1315366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799" y="1202732"/>
            <a:ext cx="83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 </a:t>
            </a:r>
            <a:r>
              <a:rPr lang="en-US" i="0" dirty="0"/>
              <a:t>= 1</a:t>
            </a:r>
          </a:p>
          <a:p>
            <a:pPr algn="l"/>
            <a:r>
              <a:rPr lang="en-US" i="0" dirty="0"/>
              <a:t>z = 0</a:t>
            </a:r>
          </a:p>
        </p:txBody>
      </p:sp>
    </p:spTree>
    <p:extLst>
      <p:ext uri="{BB962C8B-B14F-4D97-AF65-F5344CB8AC3E}">
        <p14:creationId xmlns:p14="http://schemas.microsoft.com/office/powerpoint/2010/main" val="6859307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err="1"/>
              <a:t>Nosé</a:t>
            </a:r>
            <a:r>
              <a:rPr lang="en-US" dirty="0"/>
              <a:t>-Hoover Oscillator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E904F0-45B4-4997-820B-AFBEA9BC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88572"/>
            <a:ext cx="5747971" cy="5693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3048000"/>
            <a:ext cx="250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Bipolar disorder?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098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05202" y="5257800"/>
            <a:ext cx="1752598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ctr"/>
            <a:r>
              <a:rPr lang="en-US" dirty="0"/>
              <a:t>Simple Harmonic Oscillator</a:t>
            </a:r>
          </a:p>
        </p:txBody>
      </p:sp>
      <p:pic>
        <p:nvPicPr>
          <p:cNvPr id="5122" name="Picture 2" descr="Image result for mass on a sp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0823"/>
            <a:ext cx="38195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1" y="4850398"/>
                <a:ext cx="2819400" cy="1691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 err="1"/>
                  <a:t>kx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850398"/>
                <a:ext cx="2819400" cy="1691104"/>
              </a:xfrm>
              <a:prstGeom prst="rect">
                <a:avLst/>
              </a:prstGeom>
              <a:blipFill>
                <a:blip r:embed="rId4"/>
                <a:stretch>
                  <a:fillRect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725000"/>
                <a:ext cx="26330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𝑁𝑒𝑤𝑡𝑜𝑛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algn="l"/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 err="1" smtClean="0"/>
                  <a:t>kx</a:t>
                </a:r>
                <a:r>
                  <a:rPr lang="en-US" dirty="0" smtClean="0"/>
                  <a:t>  </a:t>
                </a:r>
                <a:r>
                  <a:rPr lang="en-US" i="0" dirty="0" smtClean="0"/>
                  <a:t>(</a:t>
                </a:r>
                <a:r>
                  <a:rPr lang="en-US" dirty="0" smtClean="0"/>
                  <a:t>Hooke</a:t>
                </a:r>
                <a:r>
                  <a:rPr lang="en-US" i="0" dirty="0" smtClean="0"/>
                  <a:t>)</a:t>
                </a:r>
                <a:endParaRPr lang="en-US" i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25000"/>
                <a:ext cx="263302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160" r="-2552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3600" y="4850398"/>
                <a:ext cx="2649289" cy="1691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 err="1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850398"/>
                <a:ext cx="2649289" cy="1691104"/>
              </a:xfrm>
              <a:prstGeom prst="rect">
                <a:avLst/>
              </a:prstGeom>
              <a:blipFill>
                <a:blip r:embed="rId7"/>
                <a:stretch>
                  <a:fillRect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858" y="5330190"/>
                <a:ext cx="153774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858" y="5330190"/>
                <a:ext cx="1537741" cy="738664"/>
              </a:xfrm>
              <a:prstGeom prst="rect">
                <a:avLst/>
              </a:prstGeom>
              <a:blipFill>
                <a:blip r:embed="rId8"/>
                <a:stretch>
                  <a:fillRect l="-6746" b="-2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50" y="1324247"/>
            <a:ext cx="3943350" cy="26479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76200"/>
            <a:ext cx="8819213" cy="1143000"/>
          </a:xfrm>
        </p:spPr>
        <p:txBody>
          <a:bodyPr/>
          <a:lstStyle/>
          <a:p>
            <a:pPr algn="ctr"/>
            <a:r>
              <a:rPr lang="en-US" dirty="0"/>
              <a:t>Ergodic Thermostats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38227" y="1050265"/>
                <a:ext cx="2699876" cy="146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𝑧𝑦</m:t>
                      </m:r>
                    </m:oMath>
                  </m:oMathPara>
                </a14:m>
                <a:endParaRPr lang="en-US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27" y="1050265"/>
                <a:ext cx="2699876" cy="1468800"/>
              </a:xfrm>
              <a:prstGeom prst="rect">
                <a:avLst/>
              </a:prstGeom>
              <a:blipFill rotWithShape="0">
                <a:blip r:embed="rId3"/>
                <a:stretch>
                  <a:fillRect l="-4063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377D635-08DF-4C3F-9825-86A6BE34839A}"/>
                  </a:ext>
                </a:extLst>
              </p:cNvPr>
              <p:cNvSpPr txBox="1"/>
              <p:nvPr/>
            </p:nvSpPr>
            <p:spPr>
              <a:xfrm>
                <a:off x="3238226" y="3200400"/>
                <a:ext cx="4457974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(0.05 + 0.32</a:t>
                </a:r>
                <a:r>
                  <a:rPr lang="en-US" dirty="0"/>
                  <a:t>v</a:t>
                </a:r>
                <a:r>
                  <a:rPr lang="en-US" baseline="30000" dirty="0"/>
                  <a:t>2</a:t>
                </a:r>
                <a:r>
                  <a:rPr lang="en-US" i="0" dirty="0"/>
                  <a:t>)</a:t>
                </a:r>
                <a:r>
                  <a:rPr lang="en-US" dirty="0" err="1"/>
                  <a:t>z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0" dirty="0"/>
                  <a:t> T</a:t>
                </a:r>
                <a:r>
                  <a:rPr lang="en-US" b="0" i="0" dirty="0"/>
                  <a:t>) + 0.32(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baseline="30000" dirty="0" smtClean="0"/>
                  <a:t>4</a:t>
                </a:r>
                <a:r>
                  <a:rPr lang="en-US" b="0" i="0" dirty="0" smtClean="0"/>
                  <a:t> </a:t>
                </a:r>
                <a:r>
                  <a:rPr lang="en-US" b="0" i="0" dirty="0"/>
                  <a:t>– 3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baseline="30000" dirty="0" smtClean="0"/>
                  <a:t>2</a:t>
                </a:r>
                <a:r>
                  <a:rPr lang="en-US" b="0" i="0" dirty="0"/>
                  <a:t>)</a:t>
                </a:r>
              </a:p>
              <a:p>
                <a:pPr algn="l"/>
                <a:endParaRPr lang="en-US" baseline="30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77D635-08DF-4C3F-9825-86A6BE348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26" y="3200400"/>
                <a:ext cx="4457974" cy="1354217"/>
              </a:xfrm>
              <a:prstGeom prst="rect">
                <a:avLst/>
              </a:prstGeom>
              <a:blipFill rotWithShape="0">
                <a:blip r:embed="rId4"/>
                <a:stretch>
                  <a:fillRect l="-1776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95EB52F-5CA2-4219-9A41-1D3CC8C62674}"/>
                  </a:ext>
                </a:extLst>
              </p:cNvPr>
              <p:cNvSpPr txBox="1"/>
              <p:nvPr/>
            </p:nvSpPr>
            <p:spPr>
              <a:xfrm>
                <a:off x="3145860" y="5181600"/>
                <a:ext cx="4550339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10</a:t>
                </a:r>
                <a:r>
                  <a:rPr lang="en-US" dirty="0"/>
                  <a:t>T </a:t>
                </a:r>
                <a:r>
                  <a:rPr lang="en-US" i="0" dirty="0"/>
                  <a:t>tanh(20</a:t>
                </a:r>
                <a:r>
                  <a:rPr lang="en-US" dirty="0"/>
                  <a:t>z</a:t>
                </a:r>
                <a:r>
                  <a:rPr lang="en-US" i="0" dirty="0"/>
                  <a:t>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/>
              </a:p>
              <a:p>
                <a:pPr algn="l"/>
                <a:endParaRPr lang="en-US" baseline="30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5EB52F-5CA2-4219-9A41-1D3CC8C62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60" y="5181600"/>
                <a:ext cx="4550339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A45AAF0-B377-4D6F-9077-E168FF34E699}"/>
              </a:ext>
            </a:extLst>
          </p:cNvPr>
          <p:cNvCxnSpPr>
            <a:cxnSpLocks/>
          </p:cNvCxnSpPr>
          <p:nvPr/>
        </p:nvCxnSpPr>
        <p:spPr bwMode="auto">
          <a:xfrm>
            <a:off x="7696199" y="5299680"/>
            <a:ext cx="0" cy="10376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C8AE774-03D7-445C-A913-2897EF6092D8}"/>
              </a:ext>
            </a:extLst>
          </p:cNvPr>
          <p:cNvCxnSpPr>
            <a:cxnSpLocks/>
          </p:cNvCxnSpPr>
          <p:nvPr/>
        </p:nvCxnSpPr>
        <p:spPr bwMode="auto">
          <a:xfrm>
            <a:off x="7141802" y="5799308"/>
            <a:ext cx="11087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EFD4EB03-849F-4269-B20D-79E8FD33967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121397" y="5439529"/>
            <a:ext cx="1129199" cy="719557"/>
          </a:xfrm>
          <a:prstGeom prst="curvedConnector3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879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76200"/>
            <a:ext cx="8819213" cy="1143000"/>
          </a:xfrm>
        </p:spPr>
        <p:txBody>
          <a:bodyPr/>
          <a:lstStyle/>
          <a:p>
            <a:pPr algn="ctr"/>
            <a:r>
              <a:rPr lang="en-US" dirty="0"/>
              <a:t>Signum Thermostat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E570F1F-ECFE-4481-88A2-19912619FE43}"/>
                  </a:ext>
                </a:extLst>
              </p:cNvPr>
              <p:cNvSpPr txBox="1"/>
              <p:nvPr/>
            </p:nvSpPr>
            <p:spPr>
              <a:xfrm>
                <a:off x="3582728" y="1207129"/>
                <a:ext cx="182614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z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E570F1F-ECFE-4481-88A2-19912619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28" y="1207129"/>
                <a:ext cx="1826142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434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D694CD-EBCA-40C7-BB5D-F91DA050EE32}"/>
              </a:ext>
            </a:extLst>
          </p:cNvPr>
          <p:cNvSpPr txBox="1"/>
          <p:nvPr/>
        </p:nvSpPr>
        <p:spPr>
          <a:xfrm>
            <a:off x="1091704" y="1534820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Nose-Hoover: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5EEAD4D-BEBB-4DEC-B3FA-8154088C663F}"/>
                  </a:ext>
                </a:extLst>
              </p:cNvPr>
              <p:cNvSpPr txBox="1"/>
              <p:nvPr/>
            </p:nvSpPr>
            <p:spPr>
              <a:xfrm>
                <a:off x="3577525" y="3622887"/>
                <a:ext cx="266567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 </a:t>
                </a:r>
                <a:r>
                  <a:rPr lang="en-US" i="0" dirty="0">
                    <a:solidFill>
                      <a:srgbClr val="FF0000"/>
                    </a:solidFill>
                  </a:rPr>
                  <a:t>sgn(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i="0" dirty="0">
                    <a:solidFill>
                      <a:srgbClr val="FF0000"/>
                    </a:solidFill>
                  </a:rPr>
                  <a:t>)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𝑣</a:t>
                </a:r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EEAD4D-BEBB-4DEC-B3FA-8154088C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25" y="3622887"/>
                <a:ext cx="2665672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975" r="-5034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82BB8B-8291-4A85-8E66-938A8AF190FB}"/>
              </a:ext>
            </a:extLst>
          </p:cNvPr>
          <p:cNvSpPr txBox="1"/>
          <p:nvPr/>
        </p:nvSpPr>
        <p:spPr>
          <a:xfrm>
            <a:off x="482104" y="3980765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Signum thermostat: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5E725646-C445-4893-9F9F-265BD852B809}"/>
              </a:ext>
            </a:extLst>
          </p:cNvPr>
          <p:cNvSpPr/>
          <p:nvPr/>
        </p:nvSpPr>
        <p:spPr bwMode="auto">
          <a:xfrm>
            <a:off x="4253483" y="2454364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10FB47-0D96-4B0C-962C-14865B1DE857}"/>
              </a:ext>
            </a:extLst>
          </p:cNvPr>
          <p:cNvSpPr txBox="1"/>
          <p:nvPr/>
        </p:nvSpPr>
        <p:spPr>
          <a:xfrm>
            <a:off x="6553200" y="1353487"/>
            <a:ext cx="1779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Proportional</a:t>
            </a:r>
          </a:p>
          <a:p>
            <a:r>
              <a:rPr lang="en-US" dirty="0"/>
              <a:t>controller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FB7087-25EE-4C37-9910-97F1DF1879EB}"/>
              </a:ext>
            </a:extLst>
          </p:cNvPr>
          <p:cNvSpPr txBox="1"/>
          <p:nvPr/>
        </p:nvSpPr>
        <p:spPr>
          <a:xfrm>
            <a:off x="6719436" y="4258018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Bang-bang</a:t>
            </a:r>
          </a:p>
          <a:p>
            <a:r>
              <a:rPr lang="en-US" dirty="0"/>
              <a:t>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15826D-5CEE-4B59-BB23-79A224920454}"/>
              </a:ext>
            </a:extLst>
          </p:cNvPr>
          <p:cNvSpPr txBox="1"/>
          <p:nvPr/>
        </p:nvSpPr>
        <p:spPr>
          <a:xfrm>
            <a:off x="3508990" y="556259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/>
              <a:t>sgn</a:t>
            </a:r>
            <a:r>
              <a:rPr lang="en-US" i="0" dirty="0"/>
              <a:t>(</a:t>
            </a:r>
            <a:r>
              <a:rPr lang="en-US" dirty="0"/>
              <a:t>z</a:t>
            </a:r>
            <a:r>
              <a:rPr lang="en-US" i="0" dirty="0"/>
              <a:t>)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1F74D6C-9E93-4828-9E97-E85EBCE93753}"/>
                  </a:ext>
                </a:extLst>
              </p:cNvPr>
              <p:cNvSpPr txBox="1"/>
              <p:nvPr/>
            </p:nvSpPr>
            <p:spPr>
              <a:xfrm>
                <a:off x="4953000" y="5377933"/>
                <a:ext cx="17228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i="0" dirty="0"/>
                  <a:t>1 for </a:t>
                </a:r>
                <a:r>
                  <a:rPr lang="en-US" dirty="0"/>
                  <a:t>z &lt; </a:t>
                </a:r>
                <a:r>
                  <a:rPr lang="en-US" i="0" dirty="0"/>
                  <a:t>0</a:t>
                </a:r>
              </a:p>
              <a:p>
                <a:r>
                  <a:rPr lang="en-US" i="0" dirty="0"/>
                  <a:t>+1 for </a:t>
                </a:r>
                <a:r>
                  <a:rPr lang="en-US" dirty="0"/>
                  <a:t>z &gt; </a:t>
                </a:r>
                <a:r>
                  <a:rPr lang="en-US" i="0" dirty="0"/>
                  <a:t>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74D6C-9E93-4828-9E97-E85EBCE93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377933"/>
                <a:ext cx="1722856" cy="830997"/>
              </a:xfrm>
              <a:prstGeom prst="rect">
                <a:avLst/>
              </a:prstGeom>
              <a:blipFill>
                <a:blip r:embed="rId5"/>
                <a:stretch>
                  <a:fillRect l="-3546" t="-5839" r="-496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35F343-055A-4EAD-AEEE-7FEA9C61E820}"/>
              </a:ext>
            </a:extLst>
          </p:cNvPr>
          <p:cNvSpPr txBox="1"/>
          <p:nvPr/>
        </p:nvSpPr>
        <p:spPr>
          <a:xfrm>
            <a:off x="4495799" y="5050706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0" dirty="0"/>
              <a:t>{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ACF7097-F73F-47D1-8533-FE3F73418F98}"/>
              </a:ext>
            </a:extLst>
          </p:cNvPr>
          <p:cNvCxnSpPr>
            <a:cxnSpLocks/>
          </p:cNvCxnSpPr>
          <p:nvPr/>
        </p:nvCxnSpPr>
        <p:spPr bwMode="auto">
          <a:xfrm>
            <a:off x="7446603" y="2243572"/>
            <a:ext cx="0" cy="10376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092C883-2F69-45F9-9BFB-CC579EE88274}"/>
              </a:ext>
            </a:extLst>
          </p:cNvPr>
          <p:cNvCxnSpPr>
            <a:cxnSpLocks/>
          </p:cNvCxnSpPr>
          <p:nvPr/>
        </p:nvCxnSpPr>
        <p:spPr bwMode="auto">
          <a:xfrm>
            <a:off x="6892206" y="2743200"/>
            <a:ext cx="11087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E6B3216-A842-48D1-A37E-A27372803169}"/>
              </a:ext>
            </a:extLst>
          </p:cNvPr>
          <p:cNvCxnSpPr>
            <a:cxnSpLocks/>
          </p:cNvCxnSpPr>
          <p:nvPr/>
        </p:nvCxnSpPr>
        <p:spPr bwMode="auto">
          <a:xfrm>
            <a:off x="7554686" y="5486400"/>
            <a:ext cx="0" cy="1056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37C8C91-F070-4CF2-B0F7-B5517DC7B757}"/>
              </a:ext>
            </a:extLst>
          </p:cNvPr>
          <p:cNvCxnSpPr>
            <a:cxnSpLocks/>
          </p:cNvCxnSpPr>
          <p:nvPr/>
        </p:nvCxnSpPr>
        <p:spPr bwMode="auto">
          <a:xfrm>
            <a:off x="6989403" y="5793430"/>
            <a:ext cx="11087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F05D6E6-583C-4137-9B1A-2B726E48478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9403" y="2430292"/>
            <a:ext cx="914400" cy="6517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7827351-8597-40F7-B3A2-8A884D5651C0}"/>
              </a:ext>
            </a:extLst>
          </p:cNvPr>
          <p:cNvCxnSpPr>
            <a:cxnSpLocks/>
          </p:cNvCxnSpPr>
          <p:nvPr/>
        </p:nvCxnSpPr>
        <p:spPr bwMode="auto">
          <a:xfrm>
            <a:off x="7543800" y="5486400"/>
            <a:ext cx="5543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F715203-837B-4726-B67F-AF5A08F415B4}"/>
              </a:ext>
            </a:extLst>
          </p:cNvPr>
          <p:cNvCxnSpPr>
            <a:cxnSpLocks/>
          </p:cNvCxnSpPr>
          <p:nvPr/>
        </p:nvCxnSpPr>
        <p:spPr bwMode="auto">
          <a:xfrm>
            <a:off x="6989403" y="6098688"/>
            <a:ext cx="5543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204970E-1E1F-430B-BC0B-CAFC5F1DEB4D}"/>
              </a:ext>
            </a:extLst>
          </p:cNvPr>
          <p:cNvSpPr txBox="1"/>
          <p:nvPr/>
        </p:nvSpPr>
        <p:spPr>
          <a:xfrm>
            <a:off x="721366" y="5562598"/>
            <a:ext cx="22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Signum function: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878C5D0-09B4-4E0E-BADF-5963BC307C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543800" y="5486400"/>
            <a:ext cx="10886" cy="6118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68136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/>
      <p:bldP spid="13" grpId="0"/>
      <p:bldP spid="8" grpId="0"/>
      <p:bldP spid="11" grpId="0"/>
      <p:bldP spid="1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25" y="1219200"/>
            <a:ext cx="5144218" cy="5220429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A Single Parameter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407923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Golden mean = </a:t>
            </a:r>
            <a:r>
              <a:rPr lang="en-US" sz="2000" i="0" dirty="0" smtClean="0"/>
              <a:t>1.61803…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2094552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54BEB2-234D-4E9D-AD76-08C2A001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952391" cy="5895703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Yes, it is Chaotic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7EDDF2-609A-445B-9AFB-35412083BA2E}"/>
              </a:ext>
            </a:extLst>
          </p:cNvPr>
          <p:cNvSpPr txBox="1"/>
          <p:nvPr/>
        </p:nvSpPr>
        <p:spPr>
          <a:xfrm>
            <a:off x="2209800" y="990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0" dirty="0"/>
              <a:t>= 2</a:t>
            </a:r>
          </a:p>
          <a:p>
            <a:r>
              <a:rPr lang="en-US" dirty="0"/>
              <a:t>T</a:t>
            </a:r>
            <a:r>
              <a:rPr lang="en-US" i="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22483200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Yes, it is Isothermal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7EDDF2-609A-445B-9AFB-35412083BA2E}"/>
              </a:ext>
            </a:extLst>
          </p:cNvPr>
          <p:cNvSpPr txBox="1"/>
          <p:nvPr/>
        </p:nvSpPr>
        <p:spPr>
          <a:xfrm>
            <a:off x="2209800" y="990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0" dirty="0"/>
              <a:t>= 2</a:t>
            </a:r>
          </a:p>
          <a:p>
            <a:r>
              <a:rPr lang="en-US" dirty="0"/>
              <a:t>T</a:t>
            </a:r>
            <a:r>
              <a:rPr lang="en-US" i="0" dirty="0"/>
              <a:t> =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F17386-0C4E-41D6-81B6-468CCE9CB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" y="1905000"/>
            <a:ext cx="8964196" cy="45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6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Yes, it is Ergodic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00B962-E13F-4C38-8642-65D06FA4A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95533"/>
            <a:ext cx="6019800" cy="5962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7EDDF2-609A-445B-9AFB-35412083BA2E}"/>
              </a:ext>
            </a:extLst>
          </p:cNvPr>
          <p:cNvSpPr txBox="1"/>
          <p:nvPr/>
        </p:nvSpPr>
        <p:spPr>
          <a:xfrm>
            <a:off x="2209800" y="990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0" dirty="0"/>
              <a:t>= 2</a:t>
            </a:r>
          </a:p>
          <a:p>
            <a:r>
              <a:rPr lang="en-US" dirty="0"/>
              <a:t>T</a:t>
            </a:r>
            <a:r>
              <a:rPr lang="en-US" i="0" dirty="0"/>
              <a:t> = 1</a:t>
            </a:r>
          </a:p>
          <a:p>
            <a:r>
              <a:rPr lang="en-US" dirty="0"/>
              <a:t>z </a:t>
            </a:r>
            <a:r>
              <a:rPr lang="en-US" i="0" dirty="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2406272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Yes, it is Gaussian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A944C3-9BB7-47E6-978C-2FBC46639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04966"/>
            <a:ext cx="6019800" cy="5962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7657BF-79A9-4C50-BBF0-84BAE0044FBC}"/>
              </a:ext>
            </a:extLst>
          </p:cNvPr>
          <p:cNvSpPr txBox="1"/>
          <p:nvPr/>
        </p:nvSpPr>
        <p:spPr>
          <a:xfrm>
            <a:off x="6705600" y="988367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0" dirty="0"/>
              <a:t>= 2</a:t>
            </a:r>
          </a:p>
          <a:p>
            <a:r>
              <a:rPr lang="en-US" dirty="0"/>
              <a:t>T</a:t>
            </a:r>
            <a:r>
              <a:rPr lang="en-US" i="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814794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The Signum Thermostat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48640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 mathematically elegant.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Has only a single parameter.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Works for a wide variety of oscillators.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Invites analytic analysis and proofs.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5EEAD4D-BEBB-4DEC-B3FA-8154088C663F}"/>
                  </a:ext>
                </a:extLst>
              </p:cNvPr>
              <p:cNvSpPr txBox="1"/>
              <p:nvPr/>
            </p:nvSpPr>
            <p:spPr>
              <a:xfrm>
                <a:off x="6248400" y="1411069"/>
                <a:ext cx="2505891" cy="11079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 smtClean="0">
                    <a:solidFill>
                      <a:schemeClr val="accent4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0" dirty="0" smtClean="0">
                    <a:solidFill>
                      <a:schemeClr val="accent4"/>
                    </a:solidFill>
                  </a:rPr>
                  <a:t> sgn 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z</a:t>
                </a:r>
                <a:r>
                  <a:rPr lang="en-US" i="0" dirty="0" smtClean="0">
                    <a:solidFill>
                      <a:schemeClr val="accent4"/>
                    </a:solidFill>
                  </a:rPr>
                  <a:t> </a:t>
                </a:r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4"/>
                              </a:solidFill>
                            </a:rPr>
                            <m:t>z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EEAD4D-BEBB-4DEC-B3FA-8154088C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411069"/>
                <a:ext cx="2505891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242" r="-2906" b="-163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2135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48640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harmonic oscillator is the oldest and most important dynamical system.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With a signum thermostat, it can be made to replicate a truly random system.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system is ripe for further analysis and study.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70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8200" y="2286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dirty="0"/>
              <a:t>References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04800" y="1236129"/>
            <a:ext cx="8534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10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http://sprott.physics.wisc.edu/ lectures/ergodicity.pptx</a:t>
            </a:r>
            <a:r>
              <a:rPr lang="en-US" sz="3200" dirty="0"/>
              <a:t> (this talk)</a:t>
            </a:r>
          </a:p>
          <a:p>
            <a:pPr>
              <a:spcBef>
                <a:spcPct val="10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http://sprott.physics.wisc.edu/pubs/paper499.pdf</a:t>
            </a:r>
            <a:r>
              <a:rPr lang="en-US" sz="3200" dirty="0"/>
              <a:t> (written version)</a:t>
            </a:r>
          </a:p>
          <a:p>
            <a:pPr>
              <a:spcBef>
                <a:spcPct val="10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http://sprott.physics.wisc.edu/chaostsa/</a:t>
            </a:r>
            <a:r>
              <a:rPr lang="en-US" sz="3200" dirty="0"/>
              <a:t> (my chaos textbook)</a:t>
            </a:r>
          </a:p>
          <a:p>
            <a:pPr>
              <a:spcBef>
                <a:spcPct val="10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sprott@physics.wisc.edu</a:t>
            </a:r>
            <a:r>
              <a:rPr lang="en-US" sz="3200" dirty="0"/>
              <a:t> (contact 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Other Harmonic Oscillators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19400" y="1295400"/>
            <a:ext cx="6096000" cy="411480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Pendulums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Musical Instruments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Clocks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Diatomic Molecules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Population Dynamics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Financial Market Cycles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Heartbeats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5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019534" y="1233946"/>
            <a:ext cx="1382959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Simple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98260" y="2015351"/>
                <a:ext cx="129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60" y="2015351"/>
                <a:ext cx="1295163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r="-66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25686" y="1219200"/>
                <a:ext cx="140128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86" y="1219200"/>
                <a:ext cx="1401288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5652" b="-2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upload.wikimedia.org/wikipedia/commons/7/74/Simple_harmonic_motion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1740"/>
            <a:ext cx="3235036" cy="15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3818" y="1219200"/>
                <a:ext cx="133696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18" y="1219200"/>
                <a:ext cx="1336964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5936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1326" y="2493367"/>
                <a:ext cx="4548233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constant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26" y="2493367"/>
                <a:ext cx="4548233" cy="521553"/>
              </a:xfrm>
              <a:prstGeom prst="rect">
                <a:avLst/>
              </a:prstGeom>
              <a:blipFill rotWithShape="0">
                <a:blip r:embed="rId7"/>
                <a:stretch>
                  <a:fillRect t="-3488" r="-3485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99200" y="6464084"/>
                <a:ext cx="4897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 </a:t>
                </a:r>
                <a:r>
                  <a:rPr lang="en-US" i="0" dirty="0"/>
                  <a:t>(a circle in phase space)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00" y="6464084"/>
                <a:ext cx="489749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21" t="-24590" r="-323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upload.wikimedia.org/wikipedia/commons/e/ea/Simple_Harmonic_Motion_Orbit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0" y="3139522"/>
            <a:ext cx="42195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 bwMode="auto">
          <a:xfrm>
            <a:off x="5355998" y="1233946"/>
            <a:ext cx="108401" cy="838200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flipH="1">
            <a:off x="5255302" y="1647186"/>
            <a:ext cx="201391" cy="621356"/>
          </a:xfrm>
          <a:prstGeom prst="curvedConnector3">
            <a:avLst>
              <a:gd name="adj1" fmla="val -1135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409B2B-6875-4274-96BB-AA35FC2D3993}"/>
              </a:ext>
            </a:extLst>
          </p:cNvPr>
          <p:cNvSpPr txBox="1"/>
          <p:nvPr/>
        </p:nvSpPr>
        <p:spPr>
          <a:xfrm>
            <a:off x="6988189" y="4539817"/>
            <a:ext cx="194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Conservative</a:t>
            </a:r>
          </a:p>
          <a:p>
            <a:r>
              <a:rPr lang="en-US" i="0" dirty="0"/>
              <a:t>(</a:t>
            </a:r>
            <a:r>
              <a:rPr lang="en-US" dirty="0"/>
              <a:t>Hamiltonian</a:t>
            </a:r>
            <a:r>
              <a:rPr lang="en-US" i="0" dirty="0"/>
              <a:t>)</a:t>
            </a:r>
          </a:p>
          <a:p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9396354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9" grpId="0"/>
      <p:bldP spid="6" grpId="0"/>
      <p:bldP spid="10" grpId="0"/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692895" cy="4648200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Damped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3740" y="1117391"/>
                <a:ext cx="192846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b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0" y="1117391"/>
                <a:ext cx="1928460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1870195"/>
            <a:ext cx="343715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i="0" dirty="0">
                <a:sym typeface="Symbol" panose="05050102010706020507" pitchFamily="18" charset="2"/>
              </a:rPr>
              <a:t> </a:t>
            </a:r>
            <a:r>
              <a:rPr lang="en-US" i="0" dirty="0"/>
              <a:t>Linear damping </a:t>
            </a:r>
          </a:p>
          <a:p>
            <a:pPr algn="l"/>
            <a:r>
              <a:rPr lang="en-US" i="0" dirty="0"/>
              <a:t>(friction or air resistance)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 </a:t>
            </a:r>
            <a:r>
              <a:rPr lang="en-US" i="0" dirty="0"/>
              <a:t>is damping constant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 = </a:t>
            </a:r>
            <a:r>
              <a:rPr lang="en-US" i="0" dirty="0"/>
              <a:t>1/</a:t>
            </a:r>
            <a:r>
              <a:rPr lang="en-US" dirty="0"/>
              <a:t>b </a:t>
            </a:r>
            <a:r>
              <a:rPr lang="en-US" i="0" dirty="0"/>
              <a:t>(quality factor)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 smtClean="0"/>
              <a:t>Equilibrium (focus)</a:t>
            </a:r>
            <a:endParaRPr lang="en-US" i="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Point attractor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Globally attracting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Time-irreversible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Dissipative system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00800" y="5638800"/>
                <a:ext cx="1775038" cy="665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800" i="0" baseline="30000" dirty="0"/>
                  <a:t>/2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638800"/>
                <a:ext cx="1775038" cy="665503"/>
              </a:xfrm>
              <a:prstGeom prst="rect">
                <a:avLst/>
              </a:prstGeom>
              <a:blipFill rotWithShape="0">
                <a:blip r:embed="rId6"/>
                <a:stretch>
                  <a:fillRect r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76800" y="140853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</a:t>
            </a:r>
            <a:r>
              <a:rPr lang="en-US" i="0" dirty="0"/>
              <a:t>= 0.05</a:t>
            </a:r>
          </a:p>
        </p:txBody>
      </p:sp>
      <p:sp>
        <p:nvSpPr>
          <p:cNvPr id="11" name="Arrow: Left 10"/>
          <p:cNvSpPr/>
          <p:nvPr/>
        </p:nvSpPr>
        <p:spPr bwMode="auto">
          <a:xfrm rot="19666446">
            <a:off x="2094347" y="1315300"/>
            <a:ext cx="437192" cy="26486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975" y="6073470"/>
            <a:ext cx="139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Not true!</a:t>
            </a:r>
            <a:endParaRPr lang="en-US" b="1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595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 err="1"/>
              <a:t>Browninan</a:t>
            </a:r>
            <a:r>
              <a:rPr lang="en-US" dirty="0"/>
              <a:t> Motion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https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386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3/32/Robert_Brown_%28botanist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3" y="914400"/>
            <a:ext cx="3340347" cy="40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735" y="5181600"/>
            <a:ext cx="2258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Brown</a:t>
            </a:r>
          </a:p>
          <a:p>
            <a:r>
              <a:rPr lang="en-US" dirty="0"/>
              <a:t>Scottish botanist</a:t>
            </a:r>
          </a:p>
          <a:p>
            <a:r>
              <a:rPr lang="en-US" dirty="0"/>
              <a:t>(1773 – 1858)</a:t>
            </a:r>
          </a:p>
        </p:txBody>
      </p:sp>
      <p:pic>
        <p:nvPicPr>
          <p:cNvPr id="6150" name="Picture 6" descr="Theoretical Physicist Albert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1600"/>
            <a:ext cx="1106447" cy="14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5181600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 Einstein</a:t>
            </a:r>
          </a:p>
          <a:p>
            <a:r>
              <a:rPr lang="en-US" dirty="0"/>
              <a:t>1905</a:t>
            </a:r>
          </a:p>
          <a:p>
            <a:r>
              <a:rPr lang="en-US" dirty="0"/>
              <a:t>Atoms exist!</a:t>
            </a:r>
          </a:p>
        </p:txBody>
      </p:sp>
    </p:spTree>
    <p:extLst>
      <p:ext uri="{BB962C8B-B14F-4D97-AF65-F5344CB8AC3E}">
        <p14:creationId xmlns:p14="http://schemas.microsoft.com/office/powerpoint/2010/main" val="16962105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pPr algn="ctr"/>
            <a:r>
              <a:rPr lang="en-US" dirty="0"/>
              <a:t>Ideal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8580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breath you take is about half a liter of air and contains about 10</a:t>
            </a:r>
            <a:r>
              <a:rPr lang="en-US" baseline="30000" dirty="0"/>
              <a:t>22</a:t>
            </a:r>
            <a:r>
              <a:rPr lang="en-US" dirty="0"/>
              <a:t> molecules </a:t>
            </a:r>
          </a:p>
          <a:p>
            <a:pPr marL="0" indent="0">
              <a:buNone/>
            </a:pPr>
            <a:r>
              <a:rPr lang="en-US" dirty="0"/>
              <a:t>each with a mass of about 10</a:t>
            </a:r>
            <a:r>
              <a:rPr lang="en-US" baseline="30000" dirty="0"/>
              <a:t>-25</a:t>
            </a:r>
            <a:r>
              <a:rPr lang="en-US" dirty="0"/>
              <a:t> kilograms </a:t>
            </a:r>
          </a:p>
          <a:p>
            <a:pPr marL="0" indent="0">
              <a:buNone/>
            </a:pPr>
            <a:r>
              <a:rPr lang="en-US" dirty="0"/>
              <a:t>moving at an average speed of about 1000 meters/second (500 miles/hour)</a:t>
            </a:r>
          </a:p>
          <a:p>
            <a:pPr marL="0" indent="0">
              <a:buNone/>
            </a:pPr>
            <a:r>
              <a:rPr lang="en-US" dirty="0"/>
              <a:t>traveling about 10</a:t>
            </a:r>
            <a:r>
              <a:rPr lang="en-US" baseline="30000" dirty="0"/>
              <a:t>-5</a:t>
            </a:r>
            <a:r>
              <a:rPr lang="en-US" dirty="0"/>
              <a:t> cm between collisions </a:t>
            </a:r>
          </a:p>
          <a:p>
            <a:pPr marL="0" indent="0">
              <a:buNone/>
            </a:pPr>
            <a:r>
              <a:rPr lang="en-US" dirty="0"/>
              <a:t>and includes a molecule that was in the last dying breath of Julius Caesar (or Jesus or …).</a:t>
            </a:r>
          </a:p>
        </p:txBody>
      </p:sp>
    </p:spTree>
    <p:extLst>
      <p:ext uri="{BB962C8B-B14F-4D97-AF65-F5344CB8AC3E}">
        <p14:creationId xmlns:p14="http://schemas.microsoft.com/office/powerpoint/2010/main" val="22293780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Gibbs’ Canonical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53475" y="4648200"/>
            <a:ext cx="27636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Josiah Willard Gibbs</a:t>
            </a:r>
          </a:p>
          <a:p>
            <a:r>
              <a:rPr lang="en-US" dirty="0"/>
              <a:t>American Scientist</a:t>
            </a:r>
          </a:p>
          <a:p>
            <a:r>
              <a:rPr lang="en-US" dirty="0"/>
              <a:t>(1839 – 1903)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58010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First American PhD in engineering (1863)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Professor of Mathematical Physics at Yale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Founder of statistical mechanics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Wrote famous 1902 textbook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Gaussian (normal) distribution</a:t>
            </a:r>
          </a:p>
        </p:txBody>
      </p:sp>
      <p:pic>
        <p:nvPicPr>
          <p:cNvPr id="15362" name="Picture 2" descr="Portrait of Josiah Willard Gib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12" y="1495188"/>
            <a:ext cx="2236051" cy="2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5561" y="4081522"/>
                <a:ext cx="3981475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 smtClean="0"/>
                  <a:t>P</a:t>
                </a:r>
                <a:r>
                  <a:rPr lang="en-US" baseline="-25000" dirty="0" smtClean="0"/>
                  <a:t>v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i="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(PDF)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1" y="4081522"/>
                <a:ext cx="3981475" cy="383118"/>
              </a:xfrm>
              <a:prstGeom prst="rect">
                <a:avLst/>
              </a:prstGeom>
              <a:blipFill rotWithShape="0">
                <a:blip r:embed="rId4"/>
                <a:stretch>
                  <a:fillRect l="-4594" t="-20968" r="-291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www.oxfordmathcenter.com/images/notes/300-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814520" cy="19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6979" y="6096000"/>
                <a:ext cx="437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79" y="6096000"/>
                <a:ext cx="43736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76400" y="4495800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53B05F-44BF-45C6-94CC-4F6072D57E3C}"/>
              </a:ext>
            </a:extLst>
          </p:cNvPr>
          <p:cNvSpPr txBox="1"/>
          <p:nvPr/>
        </p:nvSpPr>
        <p:spPr>
          <a:xfrm>
            <a:off x="2806908" y="464820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“bell curve”</a:t>
            </a:r>
          </a:p>
        </p:txBody>
      </p:sp>
    </p:spTree>
    <p:extLst>
      <p:ext uri="{BB962C8B-B14F-4D97-AF65-F5344CB8AC3E}">
        <p14:creationId xmlns:p14="http://schemas.microsoft.com/office/powerpoint/2010/main" val="17389829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" grpId="0"/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algn="ctr"/>
            <a:r>
              <a:rPr lang="en-US" dirty="0"/>
              <a:t>Ergodicity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3964" y="1524000"/>
            <a:ext cx="6537035" cy="48768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Time average = ensemble average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Initial conditions do not matter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Every point is phase space is visited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 the harmonic oscillator ergodic?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 a social society ergodic?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434" y="2057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44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33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2A56"/>
      </a:accent4>
      <a:accent5>
        <a:srgbClr val="E2F4FF"/>
      </a:accent5>
      <a:accent6>
        <a:srgbClr val="E7E7B9"/>
      </a:accent6>
      <a:hlink>
        <a:srgbClr val="800000"/>
      </a:hlink>
      <a:folHlink>
        <a:srgbClr val="CC99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5221</TotalTime>
  <Words>817</Words>
  <Application>Microsoft Office PowerPoint</Application>
  <PresentationFormat>On-screen Show (4:3)</PresentationFormat>
  <Paragraphs>307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Monotype Sorts</vt:lpstr>
      <vt:lpstr>Calibri</vt:lpstr>
      <vt:lpstr>Symbol</vt:lpstr>
      <vt:lpstr>Cambria Math</vt:lpstr>
      <vt:lpstr>Times New Roman</vt:lpstr>
      <vt:lpstr>Calibri Light</vt:lpstr>
      <vt:lpstr>Arial Narrow</vt:lpstr>
      <vt:lpstr>Wingdings</vt:lpstr>
      <vt:lpstr>Arial</vt:lpstr>
      <vt:lpstr>Default Design</vt:lpstr>
      <vt:lpstr>Custom Design</vt:lpstr>
      <vt:lpstr>Photo Editor Photo</vt:lpstr>
      <vt:lpstr>Ergodicity in Chaotic Oscillators</vt:lpstr>
      <vt:lpstr>Simple Harmonic Oscillator</vt:lpstr>
      <vt:lpstr>Other Harmonic Oscillators</vt:lpstr>
      <vt:lpstr>Simple Harmonic Oscillator</vt:lpstr>
      <vt:lpstr>Damped Harmonic Oscillator</vt:lpstr>
      <vt:lpstr>Browninan Motion</vt:lpstr>
      <vt:lpstr>Ideal Gas</vt:lpstr>
      <vt:lpstr>Gibbs’ Canonical Distribution</vt:lpstr>
      <vt:lpstr>Ergodicity</vt:lpstr>
      <vt:lpstr>Ergodicity (formal definition)</vt:lpstr>
      <vt:lpstr>Stochastic Harmonic Oscillator</vt:lpstr>
      <vt:lpstr>“The Finger of Fate”</vt:lpstr>
      <vt:lpstr>Happiness Model</vt:lpstr>
      <vt:lpstr>Rayleigh Oscillator</vt:lpstr>
      <vt:lpstr>Energy vs Time</vt:lpstr>
      <vt:lpstr>Nosé-Hoover Oscillator</vt:lpstr>
      <vt:lpstr>Nosé-Hoover Oscillator (cont)</vt:lpstr>
      <vt:lpstr>Nosé-Hoover Oscillator (cont)</vt:lpstr>
      <vt:lpstr>Nosé-Hoover Oscillator (cont)</vt:lpstr>
      <vt:lpstr>Ergodic Thermostats</vt:lpstr>
      <vt:lpstr>Signum Thermostat</vt:lpstr>
      <vt:lpstr>A Single Parameter</vt:lpstr>
      <vt:lpstr>Yes, it is Chaotic</vt:lpstr>
      <vt:lpstr>Yes, it is Isothermal</vt:lpstr>
      <vt:lpstr>Yes, it is Ergodic</vt:lpstr>
      <vt:lpstr>Yes, it is Gaussian</vt:lpstr>
      <vt:lpstr>The Signum Thermostat</vt:lpstr>
      <vt:lpstr>Summary</vt:lpstr>
      <vt:lpstr>PowerPoint Presentation</vt:lpstr>
    </vt:vector>
  </TitlesOfParts>
  <Company>UW-Madison Plasma Physics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Chaos</dc:title>
  <dc:creator>J. C. Sprott</dc:creator>
  <cp:lastModifiedBy>Julien Sprott</cp:lastModifiedBy>
  <cp:revision>465</cp:revision>
  <cp:lastPrinted>1997-05-28T20:34:04Z</cp:lastPrinted>
  <dcterms:created xsi:type="dcterms:W3CDTF">1997-05-28T16:58:32Z</dcterms:created>
  <dcterms:modified xsi:type="dcterms:W3CDTF">2018-11-19T23:27:25Z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sprott@juno.physics.wisc.edu</vt:lpwstr>
  </property>
  <property fmtid="{D5CDD505-2E9C-101B-9397-08002B2CF9AE}" pid="8" name="HomePage">
    <vt:lpwstr>http://sprott.physics.wisc.edu/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C:\WEB\lectures</vt:lpwstr>
  </property>
</Properties>
</file>